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84" r:id="rId2"/>
    <p:sldId id="261" r:id="rId3"/>
    <p:sldId id="260" r:id="rId4"/>
    <p:sldId id="262" r:id="rId5"/>
    <p:sldId id="263" r:id="rId6"/>
    <p:sldId id="264" r:id="rId7"/>
    <p:sldId id="265" r:id="rId8"/>
    <p:sldId id="271" r:id="rId9"/>
    <p:sldId id="294" r:id="rId10"/>
    <p:sldId id="269" r:id="rId11"/>
    <p:sldId id="266" r:id="rId12"/>
    <p:sldId id="267" r:id="rId13"/>
    <p:sldId id="270" r:id="rId14"/>
    <p:sldId id="272" r:id="rId15"/>
    <p:sldId id="274" r:id="rId16"/>
    <p:sldId id="276" r:id="rId17"/>
    <p:sldId id="278" r:id="rId18"/>
    <p:sldId id="285" r:id="rId19"/>
    <p:sldId id="295" r:id="rId20"/>
    <p:sldId id="286" r:id="rId21"/>
    <p:sldId id="279" r:id="rId22"/>
    <p:sldId id="280" r:id="rId23"/>
    <p:sldId id="296" r:id="rId24"/>
    <p:sldId id="281" r:id="rId25"/>
    <p:sldId id="282" r:id="rId26"/>
    <p:sldId id="297" r:id="rId27"/>
    <p:sldId id="287" r:id="rId28"/>
    <p:sldId id="298" r:id="rId29"/>
    <p:sldId id="299" r:id="rId30"/>
    <p:sldId id="288" r:id="rId31"/>
    <p:sldId id="289" r:id="rId32"/>
    <p:sldId id="300" r:id="rId33"/>
    <p:sldId id="290" r:id="rId34"/>
    <p:sldId id="291" r:id="rId35"/>
    <p:sldId id="292" r:id="rId36"/>
    <p:sldId id="273" r:id="rId37"/>
    <p:sldId id="293" r:id="rId38"/>
    <p:sldId id="302" r:id="rId39"/>
    <p:sldId id="301" r:id="rId40"/>
    <p:sldId id="303" r:id="rId41"/>
    <p:sldId id="304" r:id="rId42"/>
  </p:sldIdLst>
  <p:sldSz cx="12192000" cy="6858000"/>
  <p:notesSz cx="6889750" cy="10021888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Gaya Medium 2 - Akse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50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20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690.png>
</file>

<file path=ppt/media/image7.png>
</file>

<file path=ppt/media/image70.png>
</file>

<file path=ppt/media/image700.png>
</file>

<file path=ppt/media/image71.png>
</file>

<file path=ppt/media/image710.png>
</file>

<file path=ppt/media/image72.png>
</file>

<file path=ppt/media/image73.png>
</file>

<file path=ppt/media/image74.png>
</file>

<file path=ppt/media/image75.png>
</file>

<file path=ppt/media/image750.png>
</file>

<file path=ppt/media/image76.png>
</file>

<file path=ppt/media/image77.svg>
</file>

<file path=ppt/media/image78.png>
</file>

<file path=ppt/media/image79.png>
</file>

<file path=ppt/media/image8.sv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EEF38-60FC-49C3-9CE1-D4A0B890ABC2}" type="datetimeFigureOut">
              <a:rPr lang="id-ID" smtClean="0"/>
              <a:t>11/06/2024</a:t>
            </a:fld>
            <a:endParaRPr lang="id-ID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Tampungan Catatan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1800" cy="3946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9520238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902075" y="9520238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90582-C49E-4AE0-A5DD-C15D898F15D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4466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F9BBC6F-4421-5EF8-04EF-FCB33DE11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4146294B-2058-E45B-69DF-75588F447D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3A3A42CA-42C6-B3B6-DD7A-52A7B88A2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2A6F1E6B-B377-0B76-556A-706646FB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9058B13D-94E7-820E-7985-7F96C958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8185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5525238-2693-52AC-87DD-FE220C6FB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E996F527-B559-B1E8-E193-93DDB2FE6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5CF0A4DF-80F1-BBBA-0B09-D26614C3A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0C0A7881-A51D-C97C-93F5-E7362D25B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EE60474A-802A-D662-125D-AC125FBA2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33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9EAAF615-D6D5-D2BE-0E50-6761445FD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34F58F83-36EE-6200-619A-002DA43119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74FDB515-F3F3-622F-CC40-EF565FAF4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67AC7061-2979-E91C-A678-53D32AC2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F99EB5C0-434C-0A88-B72E-FD7EFA899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8160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AD67FA4-0086-F59B-6A79-E9BFCA26C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A0F76965-ACB3-A511-D2A9-A7A35ACD7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FEB7F23F-362F-AD40-5C36-04F5732F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313A0456-ACAC-90F6-EF95-6E4A4779C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E533B08C-9AFC-D9EE-7BEF-19C491F1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2341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43AB4D3-5DA7-4299-3158-FEC2D8DB1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B18135FF-55A2-111E-3C16-8AA964378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8EE3204C-71C3-5A48-BC94-A05B7DD2B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B4E2E9E6-D3CC-E71A-6265-5A7669850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2453C177-C917-6D99-1A6D-B5E454B51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7677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8E5D5B7-A7F5-A1F0-4E99-5A6405DEF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1BF5CBE-2435-043C-3FD5-3BCB9AD4A0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F7B89C12-4840-6177-EBE6-3909C99A7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34828308-DCFE-1F2C-EF1F-D80A45CE1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D3EF18F5-A9A6-00A0-B191-05EE37DB9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A94764C2-C1A7-253D-BDF4-73D324DE1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6505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AC3E770-A743-9DB7-DEB2-8C19CC857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38615E0D-14B3-1A49-4B0A-E8BEFCC36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0EDFB7E7-AA3F-9DCC-DDBE-679812D9B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9898A2B1-6575-14A3-2A15-A5D4BAE77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C8947757-5A77-228E-580F-557F06983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D563716E-3985-6060-6FC0-7A503EA5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FE098364-878A-4AD2-86E0-231A89BF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17C68A6C-ABB0-88CE-2661-576B76E71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7368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B72AAE7-96FB-1E72-343F-79DFB83B1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AD9B0CA2-D608-B35D-3454-84F244C60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1BB474A1-C270-F727-052B-C945C2404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572C10E2-46F9-069D-0D23-7F94AAC9D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0789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67D88D99-59A7-C2A7-EE4B-4014525AB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F95FDD15-5E8A-CD3D-17D1-49EB2D6B4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3865954A-B9C9-6741-E173-9F2DC16E2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3351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7CCB6D73-2DA9-0F6F-8FA1-FE989645E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10394196-5CF0-771D-4F11-7FFC7F7C5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9AB657EB-22AF-351E-E4A3-22EE86E2C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D2EED477-BCE4-3BFA-1AF8-224A16FD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C4A2BCCD-F8AF-3FCC-E25E-28B16D26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A2450DD8-732D-9CC6-0985-E8987B235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6766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E72C4FB-606D-7A65-1126-45E6CE421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1DFFFAF4-F781-7C1F-F6A1-2242D0001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875096FC-8235-32D9-B5C9-5CC781471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F85FA789-6C8F-06F9-DD76-9353F6E95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9501EB3-C419-79A0-D5E5-9A85CE993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641363F5-418B-D7EC-3721-206B1B95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3246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905A8530-AE26-7F55-5861-E08AC8C4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EBE0DA53-5E5A-0A50-783B-A6D15E06F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2168D71B-1ECD-F17C-80C9-524C8BBCD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AE259-FCA1-44BD-B299-1E146C031DE7}" type="datetimeFigureOut">
              <a:rPr lang="id-ID" smtClean="0"/>
              <a:t>10/06/2024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BD3CD1F8-34C6-2572-68A2-46C81D0B8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AB01F7DE-F133-8233-7C8A-5A90CBF73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1BEDE-F1D3-4EC4-A988-912DA940555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9520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4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8.png"/><Relationship Id="rId7" Type="http://schemas.openxmlformats.org/officeDocument/2006/relationships/image" Target="../media/image7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10" Type="http://schemas.openxmlformats.org/officeDocument/2006/relationships/image" Target="../media/image75.png"/><Relationship Id="rId4" Type="http://schemas.openxmlformats.org/officeDocument/2006/relationships/image" Target="../media/image69.png"/><Relationship Id="rId9" Type="http://schemas.openxmlformats.org/officeDocument/2006/relationships/image" Target="../media/image7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4.sv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7.svg"/><Relationship Id="rId5" Type="http://schemas.openxmlformats.org/officeDocument/2006/relationships/image" Target="../media/image76.png"/><Relationship Id="rId4" Type="http://schemas.openxmlformats.org/officeDocument/2006/relationships/image" Target="../media/image4.svg"/></Relationships>
</file>

<file path=ppt/slides/_rels/slide3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8.png"/><Relationship Id="rId3" Type="http://schemas.openxmlformats.org/officeDocument/2006/relationships/image" Target="../media/image620.png"/><Relationship Id="rId12" Type="http://schemas.openxmlformats.org/officeDocument/2006/relationships/image" Target="../media/image710.png"/><Relationship Id="rId17" Type="http://schemas.openxmlformats.org/officeDocument/2006/relationships/image" Target="../media/image82.png"/><Relationship Id="rId2" Type="http://schemas.openxmlformats.org/officeDocument/2006/relationships/image" Target="../media/image1.png"/><Relationship Id="rId16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700.png"/><Relationship Id="rId15" Type="http://schemas.openxmlformats.org/officeDocument/2006/relationships/image" Target="../media/image80.png"/><Relationship Id="rId10" Type="http://schemas.openxmlformats.org/officeDocument/2006/relationships/image" Target="../media/image690.png"/><Relationship Id="rId4" Type="http://schemas.openxmlformats.org/officeDocument/2006/relationships/image" Target="../media/image750.png"/><Relationship Id="rId14" Type="http://schemas.openxmlformats.org/officeDocument/2006/relationships/image" Target="../media/image7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6D112F7-6FA8-F8E8-C22B-06C0F883E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711" y="641218"/>
            <a:ext cx="3700265" cy="88288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800" dirty="0">
                <a:latin typeface="Adobe Garamond Pro Bold" panose="02020702060506020403" pitchFamily="18" charset="0"/>
              </a:rPr>
              <a:t>PRESENTATION</a:t>
            </a:r>
            <a:br>
              <a:rPr lang="en-US" sz="3000" dirty="0"/>
            </a:br>
            <a:r>
              <a:rPr lang="en-US" sz="1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Seminar </a:t>
            </a:r>
            <a:br>
              <a:rPr lang="en-US" sz="1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r>
              <a:rPr lang="en-US" sz="1600" dirty="0">
                <a:solidFill>
                  <a:schemeClr val="accent4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Hasil</a:t>
            </a:r>
            <a:endParaRPr lang="id-ID" dirty="0"/>
          </a:p>
        </p:txBody>
      </p:sp>
      <p:sp>
        <p:nvSpPr>
          <p:cNvPr id="19" name="Persegi Panjang 18">
            <a:extLst>
              <a:ext uri="{FF2B5EF4-FFF2-40B4-BE49-F238E27FC236}">
                <a16:creationId xmlns:a16="http://schemas.microsoft.com/office/drawing/2014/main" id="{8A7FC5E1-A4C4-5767-E728-2EB56E9162C1}"/>
              </a:ext>
            </a:extLst>
          </p:cNvPr>
          <p:cNvSpPr/>
          <p:nvPr/>
        </p:nvSpPr>
        <p:spPr>
          <a:xfrm>
            <a:off x="599056" y="595499"/>
            <a:ext cx="863600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Persegi Panjang 19">
            <a:extLst>
              <a:ext uri="{FF2B5EF4-FFF2-40B4-BE49-F238E27FC236}">
                <a16:creationId xmlns:a16="http://schemas.microsoft.com/office/drawing/2014/main" id="{FF6002BD-4754-5850-0563-EB8569157353}"/>
              </a:ext>
            </a:extLst>
          </p:cNvPr>
          <p:cNvSpPr/>
          <p:nvPr/>
        </p:nvSpPr>
        <p:spPr>
          <a:xfrm>
            <a:off x="1462656" y="595499"/>
            <a:ext cx="2108200" cy="457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Judul 1">
            <a:extLst>
              <a:ext uri="{FF2B5EF4-FFF2-40B4-BE49-F238E27FC236}">
                <a16:creationId xmlns:a16="http://schemas.microsoft.com/office/drawing/2014/main" id="{9B7DF5C6-473F-913D-0EE5-D40222F2D885}"/>
              </a:ext>
            </a:extLst>
          </p:cNvPr>
          <p:cNvSpPr txBox="1">
            <a:spLocks/>
          </p:cNvSpPr>
          <p:nvPr/>
        </p:nvSpPr>
        <p:spPr>
          <a:xfrm>
            <a:off x="6469166" y="2040699"/>
            <a:ext cx="4505156" cy="43005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br>
              <a:rPr lang="en-US" sz="6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endParaRPr lang="id-ID" dirty="0"/>
          </a:p>
        </p:txBody>
      </p:sp>
      <p:sp>
        <p:nvSpPr>
          <p:cNvPr id="24" name="Kotak Teks 23">
            <a:extLst>
              <a:ext uri="{FF2B5EF4-FFF2-40B4-BE49-F238E27FC236}">
                <a16:creationId xmlns:a16="http://schemas.microsoft.com/office/drawing/2014/main" id="{E1B32677-E214-1321-6B21-4D27B339CDEE}"/>
              </a:ext>
            </a:extLst>
          </p:cNvPr>
          <p:cNvSpPr txBox="1"/>
          <p:nvPr/>
        </p:nvSpPr>
        <p:spPr>
          <a:xfrm>
            <a:off x="374695" y="1782833"/>
            <a:ext cx="116571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ANALISIS PENGARUH LEBAR POTENSIAL PENGHALANG TERHADAP PITA ENERGI PADA POTENSIAL KRONIG-PENNEY MENGGUNAKAN METODE FILTER</a:t>
            </a:r>
            <a:endParaRPr lang="id-ID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B75589E5-BAA5-2A86-554D-E55C25679C54}"/>
              </a:ext>
            </a:extLst>
          </p:cNvPr>
          <p:cNvCxnSpPr/>
          <p:nvPr/>
        </p:nvCxnSpPr>
        <p:spPr>
          <a:xfrm>
            <a:off x="530704" y="5909949"/>
            <a:ext cx="5038553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Kotak Teks 26">
            <a:extLst>
              <a:ext uri="{FF2B5EF4-FFF2-40B4-BE49-F238E27FC236}">
                <a16:creationId xmlns:a16="http://schemas.microsoft.com/office/drawing/2014/main" id="{2C6171AD-E202-AA2D-4CCD-DBD997C80677}"/>
              </a:ext>
            </a:extLst>
          </p:cNvPr>
          <p:cNvSpPr txBox="1"/>
          <p:nvPr/>
        </p:nvSpPr>
        <p:spPr>
          <a:xfrm>
            <a:off x="374695" y="6079626"/>
            <a:ext cx="31961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Fisika</a:t>
            </a:r>
            <a:r>
              <a:rPr lang="en-US" sz="14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1400" b="1" dirty="0" err="1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Teori</a:t>
            </a:r>
            <a:r>
              <a:rPr lang="en-US" sz="14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dan </a:t>
            </a:r>
            <a:r>
              <a:rPr lang="en-US" sz="1400" b="1" dirty="0" err="1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Komputasi</a:t>
            </a:r>
            <a:endParaRPr lang="en-US" sz="1400" b="1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Universitas </a:t>
            </a:r>
            <a:r>
              <a:rPr lang="en-US" sz="1400" dirty="0" err="1"/>
              <a:t>Brawijaya</a:t>
            </a:r>
            <a:endParaRPr lang="id-ID" sz="1400" dirty="0"/>
          </a:p>
        </p:txBody>
      </p:sp>
      <p:sp>
        <p:nvSpPr>
          <p:cNvPr id="28" name="Kotak Teks 27">
            <a:extLst>
              <a:ext uri="{FF2B5EF4-FFF2-40B4-BE49-F238E27FC236}">
                <a16:creationId xmlns:a16="http://schemas.microsoft.com/office/drawing/2014/main" id="{2B46C98D-3FBA-1938-E934-F7C9A002D4E7}"/>
              </a:ext>
            </a:extLst>
          </p:cNvPr>
          <p:cNvSpPr txBox="1"/>
          <p:nvPr/>
        </p:nvSpPr>
        <p:spPr>
          <a:xfrm>
            <a:off x="4093643" y="3182498"/>
            <a:ext cx="4219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Citra Bening Natalia | </a:t>
            </a:r>
            <a:r>
              <a:rPr lang="en-US" dirty="0"/>
              <a:t>205090301111016</a:t>
            </a:r>
            <a:endParaRPr lang="id-ID" dirty="0"/>
          </a:p>
        </p:txBody>
      </p:sp>
      <p:sp>
        <p:nvSpPr>
          <p:cNvPr id="3" name="Kotak Teks 2">
            <a:extLst>
              <a:ext uri="{FF2B5EF4-FFF2-40B4-BE49-F238E27FC236}">
                <a16:creationId xmlns:a16="http://schemas.microsoft.com/office/drawing/2014/main" id="{8EC9E45A-3AC3-6AC5-006D-89C799CAF55A}"/>
              </a:ext>
            </a:extLst>
          </p:cNvPr>
          <p:cNvSpPr txBox="1"/>
          <p:nvPr/>
        </p:nvSpPr>
        <p:spPr>
          <a:xfrm>
            <a:off x="354456" y="4040593"/>
            <a:ext cx="42192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Ketua</a:t>
            </a:r>
            <a:r>
              <a:rPr lang="en-US" sz="1600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sz="1600" dirty="0" err="1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Sidang</a:t>
            </a:r>
            <a:endParaRPr lang="id-ID" sz="1600" dirty="0"/>
          </a:p>
        </p:txBody>
      </p:sp>
      <p:sp>
        <p:nvSpPr>
          <p:cNvPr id="4" name="Kotak Teks 3">
            <a:extLst>
              <a:ext uri="{FF2B5EF4-FFF2-40B4-BE49-F238E27FC236}">
                <a16:creationId xmlns:a16="http://schemas.microsoft.com/office/drawing/2014/main" id="{67282950-831D-C83C-9A54-5FB9C73634AA}"/>
              </a:ext>
            </a:extLst>
          </p:cNvPr>
          <p:cNvSpPr txBox="1"/>
          <p:nvPr/>
        </p:nvSpPr>
        <p:spPr>
          <a:xfrm>
            <a:off x="463711" y="4830867"/>
            <a:ext cx="41099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Drs. </a:t>
            </a:r>
            <a:r>
              <a:rPr lang="en-US" sz="1600" b="1" dirty="0" err="1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Alamsyah</a:t>
            </a:r>
            <a:r>
              <a:rPr lang="en-US" sz="1600" b="1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Mohammad Juwono, M.Sc., Ph.D.</a:t>
            </a:r>
            <a:endParaRPr lang="id-ID" sz="16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id-ID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NIP. 196004211988021001</a:t>
            </a:r>
            <a:endParaRPr lang="id-ID" sz="1600" dirty="0"/>
          </a:p>
        </p:txBody>
      </p:sp>
      <p:pic>
        <p:nvPicPr>
          <p:cNvPr id="5" name="image3.png">
            <a:extLst>
              <a:ext uri="{FF2B5EF4-FFF2-40B4-BE49-F238E27FC236}">
                <a16:creationId xmlns:a16="http://schemas.microsoft.com/office/drawing/2014/main" id="{BD99FA64-BD57-06A6-1E41-25791000ABB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893343" y="706071"/>
            <a:ext cx="693670" cy="753176"/>
          </a:xfrm>
          <a:prstGeom prst="rect">
            <a:avLst/>
          </a:prstGeom>
          <a:ln/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78241FA3-A472-AAB2-D440-FC554C49733B}"/>
              </a:ext>
            </a:extLst>
          </p:cNvPr>
          <p:cNvSpPr txBox="1"/>
          <p:nvPr/>
        </p:nvSpPr>
        <p:spPr>
          <a:xfrm>
            <a:off x="4672305" y="4023119"/>
            <a:ext cx="42192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Pembimbing</a:t>
            </a:r>
            <a:r>
              <a:rPr lang="en-US" sz="1600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I</a:t>
            </a:r>
            <a:endParaRPr lang="id-ID" sz="1600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F1BEBCB7-A667-B634-EB96-AF89A14CC278}"/>
              </a:ext>
            </a:extLst>
          </p:cNvPr>
          <p:cNvSpPr txBox="1"/>
          <p:nvPr/>
        </p:nvSpPr>
        <p:spPr>
          <a:xfrm>
            <a:off x="4839605" y="4839463"/>
            <a:ext cx="38846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ID" sz="1600" b="1" dirty="0" err="1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Dr.rer.nat.Abdurrouf</a:t>
            </a:r>
            <a:r>
              <a:rPr lang="en-ID" sz="1600" b="1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, </a:t>
            </a:r>
            <a:r>
              <a:rPr lang="en-ID" sz="1600" b="1" dirty="0" err="1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S.Si</a:t>
            </a:r>
            <a:r>
              <a:rPr lang="en-ID" sz="1600" b="1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., </a:t>
            </a:r>
            <a:r>
              <a:rPr lang="en-ID" sz="1600" b="1" dirty="0" err="1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M.Si</a:t>
            </a:r>
            <a:r>
              <a:rPr lang="en-ID" sz="1600" b="1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.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endParaRPr lang="en-ID" sz="1600" b="1" dirty="0">
              <a:effectLst/>
              <a:latin typeface="Kozuka Gothic Pr6N R" panose="020B0400000000000000" pitchFamily="34" charset="-128"/>
              <a:ea typeface="Kozuka Gothic Pr6N R" panose="020B0400000000000000" pitchFamily="34" charset="-128"/>
              <a:cs typeface="Times New Roman" panose="02020603050405020304" pitchFamily="18" charset="0"/>
            </a:endParaRPr>
          </a:p>
          <a:p>
            <a:pPr algn="ctr"/>
            <a:r>
              <a:rPr lang="en-ID" sz="1600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NIP. 197209031994121001</a:t>
            </a:r>
            <a:endParaRPr lang="id-ID" sz="1600" dirty="0">
              <a:latin typeface="Kozuka Gothic Pr6N R" panose="020B0400000000000000" pitchFamily="34" charset="-128"/>
              <a:ea typeface="Kozuka Gothic Pr6N R" panose="020B0400000000000000" pitchFamily="34" charset="-128"/>
            </a:endParaRPr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0B220E3B-A0B7-C16F-03DA-CD76BAAA6A3F}"/>
              </a:ext>
            </a:extLst>
          </p:cNvPr>
          <p:cNvSpPr txBox="1"/>
          <p:nvPr/>
        </p:nvSpPr>
        <p:spPr>
          <a:xfrm>
            <a:off x="8578792" y="4040593"/>
            <a:ext cx="42192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Pembimbing</a:t>
            </a:r>
            <a:r>
              <a:rPr lang="en-US" sz="1600" dirty="0"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II</a:t>
            </a:r>
            <a:endParaRPr lang="id-ID" sz="1600" dirty="0"/>
          </a:p>
        </p:txBody>
      </p:sp>
      <p:sp>
        <p:nvSpPr>
          <p:cNvPr id="9" name="Kotak Teks 8">
            <a:extLst>
              <a:ext uri="{FF2B5EF4-FFF2-40B4-BE49-F238E27FC236}">
                <a16:creationId xmlns:a16="http://schemas.microsoft.com/office/drawing/2014/main" id="{10C1BD7C-7D86-38B9-7E9F-FE6A31C98C13}"/>
              </a:ext>
            </a:extLst>
          </p:cNvPr>
          <p:cNvSpPr txBox="1"/>
          <p:nvPr/>
        </p:nvSpPr>
        <p:spPr>
          <a:xfrm>
            <a:off x="8922687" y="4864477"/>
            <a:ext cx="33940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ID" sz="1600" b="1" dirty="0" err="1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Gancang</a:t>
            </a:r>
            <a:r>
              <a:rPr lang="en-ID" sz="1600" b="1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 Saroja, </a:t>
            </a:r>
            <a:r>
              <a:rPr lang="en-ID" sz="1600" b="1" dirty="0" err="1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S.Si</a:t>
            </a:r>
            <a:r>
              <a:rPr lang="en-ID" sz="1600" b="1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  <a:cs typeface="Times New Roman" panose="02020603050405020304" pitchFamily="18" charset="0"/>
              </a:rPr>
              <a:t>, M.T.</a:t>
            </a:r>
            <a:endParaRPr lang="id-ID" sz="1600" b="1" dirty="0">
              <a:effectLst/>
              <a:latin typeface="Kozuka Gothic Pr6N R" panose="020B0400000000000000" pitchFamily="34" charset="-128"/>
              <a:ea typeface="Kozuka Gothic Pr6N R" panose="020B0400000000000000" pitchFamily="34" charset="-128"/>
              <a:cs typeface="Times New Roman" panose="02020603050405020304" pitchFamily="18" charset="0"/>
            </a:endParaRPr>
          </a:p>
          <a:p>
            <a:pPr algn="ctr"/>
            <a:endParaRPr lang="en-ID" sz="1600" dirty="0">
              <a:effectLst/>
              <a:latin typeface="Kozuka Gothic Pr6N R" panose="020B0400000000000000" pitchFamily="34" charset="-128"/>
              <a:ea typeface="Kozuka Gothic Pr6N R" panose="020B0400000000000000" pitchFamily="34" charset="-128"/>
            </a:endParaRPr>
          </a:p>
          <a:p>
            <a:pPr algn="ctr"/>
            <a:r>
              <a:rPr lang="en-ID" sz="1600" dirty="0">
                <a:effectLst/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NIP. 197711182005011002</a:t>
            </a:r>
            <a:endParaRPr lang="id-ID" sz="1600" dirty="0">
              <a:latin typeface="Kozuka Gothic Pr6N R" panose="020B0400000000000000" pitchFamily="34" charset="-128"/>
              <a:ea typeface="Kozuka Gothic Pr6N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356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8DC39-998D-A297-F492-16528364A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E7C2518C-36ED-AAEE-5A98-0206E2ACDBF6}"/>
              </a:ext>
            </a:extLst>
          </p:cNvPr>
          <p:cNvSpPr/>
          <p:nvPr/>
        </p:nvSpPr>
        <p:spPr>
          <a:xfrm>
            <a:off x="-1" y="-1270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7" name="Persegi Panjang: Sudut Lengkung 6">
            <a:extLst>
              <a:ext uri="{FF2B5EF4-FFF2-40B4-BE49-F238E27FC236}">
                <a16:creationId xmlns:a16="http://schemas.microsoft.com/office/drawing/2014/main" id="{1687BA1F-BE33-1721-1082-FB70E22F9EFB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Bagan alur: Konektor 7">
            <a:extLst>
              <a:ext uri="{FF2B5EF4-FFF2-40B4-BE49-F238E27FC236}">
                <a16:creationId xmlns:a16="http://schemas.microsoft.com/office/drawing/2014/main" id="{CBB50AA0-38B3-12AC-5E11-60DD69C7F0F6}"/>
              </a:ext>
            </a:extLst>
          </p:cNvPr>
          <p:cNvSpPr/>
          <p:nvPr/>
        </p:nvSpPr>
        <p:spPr>
          <a:xfrm>
            <a:off x="24765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9" name="image3.png">
            <a:extLst>
              <a:ext uri="{FF2B5EF4-FFF2-40B4-BE49-F238E27FC236}">
                <a16:creationId xmlns:a16="http://schemas.microsoft.com/office/drawing/2014/main" id="{3F9AFCAE-638D-B7A6-A9BA-BE11553D5F71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81940" y="58045"/>
            <a:ext cx="515620" cy="508476"/>
          </a:xfrm>
          <a:prstGeom prst="rect">
            <a:avLst/>
          </a:prstGeom>
          <a:ln/>
        </p:spPr>
      </p:pic>
      <p:sp>
        <p:nvSpPr>
          <p:cNvPr id="10" name="Persegi Panjang: Sudut Lengkung 9">
            <a:extLst>
              <a:ext uri="{FF2B5EF4-FFF2-40B4-BE49-F238E27FC236}">
                <a16:creationId xmlns:a16="http://schemas.microsoft.com/office/drawing/2014/main" id="{07EFCC77-4063-888E-00CB-70C57530F2CB}"/>
              </a:ext>
            </a:extLst>
          </p:cNvPr>
          <p:cNvSpPr/>
          <p:nvPr/>
        </p:nvSpPr>
        <p:spPr>
          <a:xfrm>
            <a:off x="-4460240" y="1524720"/>
            <a:ext cx="9154633" cy="5039390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Paralelogram 12">
            <a:extLst>
              <a:ext uri="{FF2B5EF4-FFF2-40B4-BE49-F238E27FC236}">
                <a16:creationId xmlns:a16="http://schemas.microsoft.com/office/drawing/2014/main" id="{C0EDB1B9-6C72-D158-59E9-9641EB439CAF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Kotak Teks 13">
            <a:extLst>
              <a:ext uri="{FF2B5EF4-FFF2-40B4-BE49-F238E27FC236}">
                <a16:creationId xmlns:a16="http://schemas.microsoft.com/office/drawing/2014/main" id="{35307ADF-5F96-E14A-552E-934240C7CD40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TINJAUAN PUSTAKA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Konektor Lurus 14">
            <a:extLst>
              <a:ext uri="{FF2B5EF4-FFF2-40B4-BE49-F238E27FC236}">
                <a16:creationId xmlns:a16="http://schemas.microsoft.com/office/drawing/2014/main" id="{4AD43290-ED6C-1342-69FB-03DF1E98CCD5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Konektor Lurus 15">
            <a:extLst>
              <a:ext uri="{FF2B5EF4-FFF2-40B4-BE49-F238E27FC236}">
                <a16:creationId xmlns:a16="http://schemas.microsoft.com/office/drawing/2014/main" id="{484942DD-B7B8-2E92-8B53-34225BA7825C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Konektor Lurus 16">
            <a:extLst>
              <a:ext uri="{FF2B5EF4-FFF2-40B4-BE49-F238E27FC236}">
                <a16:creationId xmlns:a16="http://schemas.microsoft.com/office/drawing/2014/main" id="{406EDF5F-228C-E850-99EF-C9F5FFC83137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Kotak Teks 17">
            <a:extLst>
              <a:ext uri="{FF2B5EF4-FFF2-40B4-BE49-F238E27FC236}">
                <a16:creationId xmlns:a16="http://schemas.microsoft.com/office/drawing/2014/main" id="{53A0E058-09CF-0F50-EC5C-00FAE9D43834}"/>
              </a:ext>
            </a:extLst>
          </p:cNvPr>
          <p:cNvSpPr txBox="1"/>
          <p:nvPr/>
        </p:nvSpPr>
        <p:spPr>
          <a:xfrm>
            <a:off x="5929423" y="757861"/>
            <a:ext cx="5929423" cy="5550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d-ID" dirty="0"/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9D763EA3-22C7-35CC-4824-2A39992C89ED}"/>
              </a:ext>
            </a:extLst>
          </p:cNvPr>
          <p:cNvSpPr txBox="1"/>
          <p:nvPr/>
        </p:nvSpPr>
        <p:spPr>
          <a:xfrm rot="401287">
            <a:off x="520187" y="2222942"/>
            <a:ext cx="4048127" cy="772953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42566"/>
              </a:avLst>
            </a:prstTxWarp>
            <a:spAutoFit/>
          </a:bodyPr>
          <a:lstStyle/>
          <a:p>
            <a:r>
              <a:rPr lang="en-US" sz="48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Pita </a:t>
            </a:r>
            <a:r>
              <a:rPr lang="en-US" sz="48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Energi</a:t>
            </a:r>
            <a:endParaRPr lang="id-ID" sz="48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002C7BD7-7905-0D38-0EAF-59E4847228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245" t="42028" r="14143" b="27515"/>
          <a:stretch/>
        </p:blipFill>
        <p:spPr bwMode="auto">
          <a:xfrm>
            <a:off x="107949" y="2575226"/>
            <a:ext cx="3933088" cy="31346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Kotak Teks 4">
            <a:extLst>
              <a:ext uri="{FF2B5EF4-FFF2-40B4-BE49-F238E27FC236}">
                <a16:creationId xmlns:a16="http://schemas.microsoft.com/office/drawing/2014/main" id="{8829C5C2-A81D-792C-5712-E4D4CB366B46}"/>
              </a:ext>
            </a:extLst>
          </p:cNvPr>
          <p:cNvSpPr txBox="1"/>
          <p:nvPr/>
        </p:nvSpPr>
        <p:spPr>
          <a:xfrm>
            <a:off x="4802343" y="1197673"/>
            <a:ext cx="6967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Pita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energi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merupakan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sekelompok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garis pada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tingkat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energi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serupa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saling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tumpang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tindih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dan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membentuk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suatu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pita dan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digunakan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menjelaskan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konduktivitas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suatu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materi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id-ID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Energi band adalah kisaran energi tertentu yang mencakup semua kemungkinan nilai energi elektron. Sedangkan energi gap merupakan selisih antara dua pita energi atau biasanya disebut sebagai daerah terlarang</a:t>
            </a:r>
          </a:p>
        </p:txBody>
      </p:sp>
    </p:spTree>
    <p:extLst>
      <p:ext uri="{BB962C8B-B14F-4D97-AF65-F5344CB8AC3E}">
        <p14:creationId xmlns:p14="http://schemas.microsoft.com/office/powerpoint/2010/main" val="1213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rsegi Panjang 12">
            <a:extLst>
              <a:ext uri="{FF2B5EF4-FFF2-40B4-BE49-F238E27FC236}">
                <a16:creationId xmlns:a16="http://schemas.microsoft.com/office/drawing/2014/main" id="{775427D8-5F2A-61A8-8969-7372C0BACF19}"/>
              </a:ext>
            </a:extLst>
          </p:cNvPr>
          <p:cNvSpPr/>
          <p:nvPr/>
        </p:nvSpPr>
        <p:spPr>
          <a:xfrm>
            <a:off x="0" y="-10633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Persegi Panjang: Sudut Lengkung 13">
            <a:extLst>
              <a:ext uri="{FF2B5EF4-FFF2-40B4-BE49-F238E27FC236}">
                <a16:creationId xmlns:a16="http://schemas.microsoft.com/office/drawing/2014/main" id="{E633C63D-5DBC-42A4-97A7-8595C0634770}"/>
              </a:ext>
            </a:extLst>
          </p:cNvPr>
          <p:cNvSpPr/>
          <p:nvPr/>
        </p:nvSpPr>
        <p:spPr>
          <a:xfrm>
            <a:off x="571500" y="1739899"/>
            <a:ext cx="4786642" cy="7594591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D9E9790A-BA32-8C5A-EFB9-74D5889F11AC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TINJAUAN PUSTAKA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Bagan alur: Konektor 18">
            <a:extLst>
              <a:ext uri="{FF2B5EF4-FFF2-40B4-BE49-F238E27FC236}">
                <a16:creationId xmlns:a16="http://schemas.microsoft.com/office/drawing/2014/main" id="{0D3E7CA6-DB41-27AD-5BF4-BBEA5131FFBE}"/>
              </a:ext>
            </a:extLst>
          </p:cNvPr>
          <p:cNvSpPr/>
          <p:nvPr/>
        </p:nvSpPr>
        <p:spPr>
          <a:xfrm>
            <a:off x="279400" y="66769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0" name="image3.png">
            <a:extLst>
              <a:ext uri="{FF2B5EF4-FFF2-40B4-BE49-F238E27FC236}">
                <a16:creationId xmlns:a16="http://schemas.microsoft.com/office/drawing/2014/main" id="{5949DD2E-3875-EF39-F0D3-5D5E683DCF8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13690" y="60181"/>
            <a:ext cx="515620" cy="508476"/>
          </a:xfrm>
          <a:prstGeom prst="rect">
            <a:avLst/>
          </a:prstGeom>
          <a:ln/>
        </p:spPr>
      </p:pic>
      <p:sp>
        <p:nvSpPr>
          <p:cNvPr id="22" name="Kotak Teks 21">
            <a:extLst>
              <a:ext uri="{FF2B5EF4-FFF2-40B4-BE49-F238E27FC236}">
                <a16:creationId xmlns:a16="http://schemas.microsoft.com/office/drawing/2014/main" id="{B7E4C17F-4C48-80C1-730C-487667C66990}"/>
              </a:ext>
            </a:extLst>
          </p:cNvPr>
          <p:cNvSpPr txBox="1"/>
          <p:nvPr/>
        </p:nvSpPr>
        <p:spPr>
          <a:xfrm>
            <a:off x="4390945" y="416460"/>
            <a:ext cx="3975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accent4"/>
                </a:solidFill>
                <a:latin typeface="Arial Black" panose="020B0A04020102020204" pitchFamily="34" charset="0"/>
              </a:rPr>
              <a:t>Kurva</a:t>
            </a:r>
            <a:endParaRPr lang="en-US" sz="4000" dirty="0">
              <a:solidFill>
                <a:schemeClr val="accent4"/>
              </a:solidFill>
              <a:latin typeface="Arial Black" panose="020B0A04020102020204" pitchFamily="34" charset="0"/>
            </a:endParaRPr>
          </a:p>
          <a:p>
            <a:r>
              <a:rPr lang="en-US" sz="4000" dirty="0" err="1">
                <a:solidFill>
                  <a:schemeClr val="accent4"/>
                </a:solidFill>
                <a:latin typeface="Arial Black" panose="020B0A04020102020204" pitchFamily="34" charset="0"/>
              </a:rPr>
              <a:t>Dispersi</a:t>
            </a:r>
            <a:endParaRPr lang="id-ID" sz="4000" dirty="0">
              <a:solidFill>
                <a:schemeClr val="accent4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23" name="Konektor Lurus 22">
            <a:extLst>
              <a:ext uri="{FF2B5EF4-FFF2-40B4-BE49-F238E27FC236}">
                <a16:creationId xmlns:a16="http://schemas.microsoft.com/office/drawing/2014/main" id="{6B28EA34-8B2A-F2FE-EF35-8885813CCC1D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 23">
            <a:extLst>
              <a:ext uri="{FF2B5EF4-FFF2-40B4-BE49-F238E27FC236}">
                <a16:creationId xmlns:a16="http://schemas.microsoft.com/office/drawing/2014/main" id="{EE875D17-47BB-CA77-D707-B6A48DA7E2DD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Kotak Teks 24">
            <a:extLst>
              <a:ext uri="{FF2B5EF4-FFF2-40B4-BE49-F238E27FC236}">
                <a16:creationId xmlns:a16="http://schemas.microsoft.com/office/drawing/2014/main" id="{F5790DD1-763F-BE9A-715C-7B03CDE959D0}"/>
              </a:ext>
            </a:extLst>
          </p:cNvPr>
          <p:cNvSpPr txBox="1"/>
          <p:nvPr/>
        </p:nvSpPr>
        <p:spPr>
          <a:xfrm>
            <a:off x="9093200" y="2030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TINJAUAN PUSTAKA</a:t>
            </a:r>
            <a:endParaRPr lang="id-ID" sz="2000" dirty="0">
              <a:solidFill>
                <a:srgbClr val="002060"/>
              </a:solidFill>
              <a:latin typeface="+mj-lt"/>
            </a:endParaRPr>
          </a:p>
        </p:txBody>
      </p: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3EE6175D-3F3E-73AD-F648-EC65771C74D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Konektor Lurus 26">
            <a:extLst>
              <a:ext uri="{FF2B5EF4-FFF2-40B4-BE49-F238E27FC236}">
                <a16:creationId xmlns:a16="http://schemas.microsoft.com/office/drawing/2014/main" id="{79514549-E487-C28D-7D44-481BB4EB2D60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ambar 27">
            <a:extLst>
              <a:ext uri="{FF2B5EF4-FFF2-40B4-BE49-F238E27FC236}">
                <a16:creationId xmlns:a16="http://schemas.microsoft.com/office/drawing/2014/main" id="{9FBE072B-D403-ADA5-E622-37D455BF6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05" y="3564528"/>
            <a:ext cx="4528832" cy="3101182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Kotak Teks 1">
                <a:extLst>
                  <a:ext uri="{FF2B5EF4-FFF2-40B4-BE49-F238E27FC236}">
                    <a16:creationId xmlns:a16="http://schemas.microsoft.com/office/drawing/2014/main" id="{77750608-918C-8A89-7508-95668793D229}"/>
                  </a:ext>
                </a:extLst>
              </p:cNvPr>
              <p:cNvSpPr txBox="1"/>
              <p:nvPr/>
            </p:nvSpPr>
            <p:spPr>
              <a:xfrm>
                <a:off x="5929642" y="2254102"/>
                <a:ext cx="5925660" cy="265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Kurva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dispersi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merupakan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kurva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yang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menghubungkan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antara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energi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dan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bilangan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gelombang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. </a:t>
                </a:r>
                <a:r>
                  <a:rPr lang="en-US" dirty="0" err="1">
                    <a:solidFill>
                      <a:schemeClr val="bg1"/>
                    </a:solidFill>
                  </a:rPr>
                  <a:t>Bilangan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gelombang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dapat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dicari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jika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nilai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panjang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gelombang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dapat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diketahui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atau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jika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dirumuskan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dalam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persamaan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matematis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seperti</a:t>
                </a:r>
                <a:r>
                  <a:rPr lang="en-US" dirty="0">
                    <a:solidFill>
                      <a:schemeClr val="bg1"/>
                    </a:solidFill>
                  </a:rPr>
                  <a:t> pada </a:t>
                </a:r>
                <a:r>
                  <a:rPr lang="en-US" dirty="0" err="1">
                    <a:solidFill>
                      <a:schemeClr val="bg1"/>
                    </a:solidFill>
                  </a:rPr>
                  <a:t>persamaan</a:t>
                </a:r>
                <a:r>
                  <a:rPr lang="en-US" dirty="0">
                    <a:solidFill>
                      <a:schemeClr val="bg1"/>
                    </a:solidFill>
                  </a:rPr>
                  <a:t> di </a:t>
                </a:r>
                <a:r>
                  <a:rPr lang="en-US" dirty="0" err="1">
                    <a:solidFill>
                      <a:schemeClr val="bg1"/>
                    </a:solidFill>
                  </a:rPr>
                  <a:t>bawah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ini</a:t>
                </a:r>
                <a:r>
                  <a:rPr lang="en-US" dirty="0">
                    <a:solidFill>
                      <a:schemeClr val="bg1"/>
                    </a:solidFill>
                  </a:rPr>
                  <a:t> (Collins, </a:t>
                </a:r>
                <a:r>
                  <a:rPr lang="en-US" dirty="0" err="1">
                    <a:solidFill>
                      <a:schemeClr val="bg1"/>
                    </a:solidFill>
                  </a:rPr>
                  <a:t>dkk</a:t>
                </a:r>
                <a:r>
                  <a:rPr lang="en-US" dirty="0">
                    <a:solidFill>
                      <a:schemeClr val="bg1"/>
                    </a:solidFill>
                  </a:rPr>
                  <a:t>., 2017).</a:t>
                </a:r>
              </a:p>
              <a:p>
                <a:pPr algn="just"/>
                <a:endParaRPr lang="en-US" dirty="0">
                  <a:solidFill>
                    <a:schemeClr val="bg1"/>
                  </a:solidFill>
                </a:endParaRPr>
              </a:p>
              <a:p>
                <a:pPr algn="just"/>
                <a:endParaRPr lang="id-ID" dirty="0">
                  <a:solidFill>
                    <a:schemeClr val="bg1"/>
                  </a:solidFill>
                </a:endParaRPr>
              </a:p>
              <a:p>
                <a:pPr algn="just"/>
                <a:r>
                  <a:rPr lang="en-US" dirty="0">
                    <a:solidFill>
                      <a:schemeClr val="bg1"/>
                    </a:solidFill>
                  </a:rPr>
                  <a:t>	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d-ID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den>
                    </m:f>
                  </m:oMath>
                </a14:m>
                <a:endParaRPr lang="id-ID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Kotak Teks 1">
                <a:extLst>
                  <a:ext uri="{FF2B5EF4-FFF2-40B4-BE49-F238E27FC236}">
                    <a16:creationId xmlns:a16="http://schemas.microsoft.com/office/drawing/2014/main" id="{77750608-918C-8A89-7508-95668793D2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9642" y="2254102"/>
                <a:ext cx="5925660" cy="2653675"/>
              </a:xfrm>
              <a:prstGeom prst="rect">
                <a:avLst/>
              </a:prstGeom>
              <a:blipFill>
                <a:blip r:embed="rId4"/>
                <a:stretch>
                  <a:fillRect l="-926" t="-1379" r="-823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234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B236D447-86AC-1646-3946-3CA631758796}"/>
              </a:ext>
            </a:extLst>
          </p:cNvPr>
          <p:cNvSpPr/>
          <p:nvPr/>
        </p:nvSpPr>
        <p:spPr>
          <a:xfrm>
            <a:off x="0" y="9525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ersegi Panjang 4">
            <a:extLst>
              <a:ext uri="{FF2B5EF4-FFF2-40B4-BE49-F238E27FC236}">
                <a16:creationId xmlns:a16="http://schemas.microsoft.com/office/drawing/2014/main" id="{EF61E1B9-0767-7DB8-C64C-1969D3785CB8}"/>
              </a:ext>
            </a:extLst>
          </p:cNvPr>
          <p:cNvSpPr/>
          <p:nvPr/>
        </p:nvSpPr>
        <p:spPr>
          <a:xfrm>
            <a:off x="-355600" y="0"/>
            <a:ext cx="2489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ersegi Panjang 5">
            <a:extLst>
              <a:ext uri="{FF2B5EF4-FFF2-40B4-BE49-F238E27FC236}">
                <a16:creationId xmlns:a16="http://schemas.microsoft.com/office/drawing/2014/main" id="{110748B9-6C14-3E12-D354-E45D94376A9E}"/>
              </a:ext>
            </a:extLst>
          </p:cNvPr>
          <p:cNvSpPr/>
          <p:nvPr/>
        </p:nvSpPr>
        <p:spPr>
          <a:xfrm>
            <a:off x="9944100" y="0"/>
            <a:ext cx="2489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Paralelogram 8">
            <a:extLst>
              <a:ext uri="{FF2B5EF4-FFF2-40B4-BE49-F238E27FC236}">
                <a16:creationId xmlns:a16="http://schemas.microsoft.com/office/drawing/2014/main" id="{6C92CBF5-0B65-3A1D-CA6A-66390E000B20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Kotak Teks 9">
            <a:extLst>
              <a:ext uri="{FF2B5EF4-FFF2-40B4-BE49-F238E27FC236}">
                <a16:creationId xmlns:a16="http://schemas.microsoft.com/office/drawing/2014/main" id="{BA9A8A02-C0A5-726E-36A1-98499120AEDC}"/>
              </a:ext>
            </a:extLst>
          </p:cNvPr>
          <p:cNvSpPr txBox="1"/>
          <p:nvPr/>
        </p:nvSpPr>
        <p:spPr>
          <a:xfrm>
            <a:off x="9093200" y="2030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TINJAUAN PUSTAKA</a:t>
            </a:r>
            <a:endParaRPr lang="id-ID" sz="2000" dirty="0">
              <a:solidFill>
                <a:srgbClr val="002060"/>
              </a:solidFill>
              <a:latin typeface="+mj-lt"/>
            </a:endParaRPr>
          </a:p>
        </p:txBody>
      </p: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A3376F19-7B1B-1457-0397-60E5B15CB00C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Konektor Lurus 11">
            <a:extLst>
              <a:ext uri="{FF2B5EF4-FFF2-40B4-BE49-F238E27FC236}">
                <a16:creationId xmlns:a16="http://schemas.microsoft.com/office/drawing/2014/main" id="{5F351235-3F5C-635F-A191-4EC04392CE3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Konektor Lurus 12">
            <a:extLst>
              <a:ext uri="{FF2B5EF4-FFF2-40B4-BE49-F238E27FC236}">
                <a16:creationId xmlns:a16="http://schemas.microsoft.com/office/drawing/2014/main" id="{9A02B2DF-1486-4A61-E248-DF670E34D2A7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ersegi Panjang: Sudut Lengkung 14">
            <a:extLst>
              <a:ext uri="{FF2B5EF4-FFF2-40B4-BE49-F238E27FC236}">
                <a16:creationId xmlns:a16="http://schemas.microsoft.com/office/drawing/2014/main" id="{C2BDFF4E-130D-4659-1273-87CC3A421F36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Bagan alur: Konektor 15">
            <a:extLst>
              <a:ext uri="{FF2B5EF4-FFF2-40B4-BE49-F238E27FC236}">
                <a16:creationId xmlns:a16="http://schemas.microsoft.com/office/drawing/2014/main" id="{4631C4E3-C38D-E9AB-8316-9A731F994E35}"/>
              </a:ext>
            </a:extLst>
          </p:cNvPr>
          <p:cNvSpPr/>
          <p:nvPr/>
        </p:nvSpPr>
        <p:spPr>
          <a:xfrm>
            <a:off x="158750" y="46239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7" name="image3.png">
            <a:extLst>
              <a:ext uri="{FF2B5EF4-FFF2-40B4-BE49-F238E27FC236}">
                <a16:creationId xmlns:a16="http://schemas.microsoft.com/office/drawing/2014/main" id="{F147285B-269A-B14C-9CAA-84EB59DA326E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1694" y="51457"/>
            <a:ext cx="515620" cy="508476"/>
          </a:xfrm>
          <a:prstGeom prst="rect">
            <a:avLst/>
          </a:prstGeom>
          <a:ln/>
        </p:spPr>
      </p:pic>
      <p:sp>
        <p:nvSpPr>
          <p:cNvPr id="18" name="Kotak Teks 17">
            <a:extLst>
              <a:ext uri="{FF2B5EF4-FFF2-40B4-BE49-F238E27FC236}">
                <a16:creationId xmlns:a16="http://schemas.microsoft.com/office/drawing/2014/main" id="{FF06941E-439B-B75B-B78B-9FD00D4839B4}"/>
              </a:ext>
            </a:extLst>
          </p:cNvPr>
          <p:cNvSpPr txBox="1"/>
          <p:nvPr/>
        </p:nvSpPr>
        <p:spPr>
          <a:xfrm rot="16200000">
            <a:off x="9126726" y="432192"/>
            <a:ext cx="2632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Filter</a:t>
            </a:r>
            <a:endParaRPr lang="id-ID" sz="4800" dirty="0">
              <a:solidFill>
                <a:schemeClr val="accent5">
                  <a:lumMod val="5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19" name="Kotak Teks 18">
            <a:extLst>
              <a:ext uri="{FF2B5EF4-FFF2-40B4-BE49-F238E27FC236}">
                <a16:creationId xmlns:a16="http://schemas.microsoft.com/office/drawing/2014/main" id="{40CC2E48-D395-696A-D8CF-84F98C4EEBD1}"/>
              </a:ext>
            </a:extLst>
          </p:cNvPr>
          <p:cNvSpPr txBox="1"/>
          <p:nvPr/>
        </p:nvSpPr>
        <p:spPr>
          <a:xfrm rot="16200000">
            <a:off x="-412324" y="4018187"/>
            <a:ext cx="4260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Metode</a:t>
            </a:r>
            <a:endParaRPr lang="id-ID" sz="4800" dirty="0">
              <a:solidFill>
                <a:schemeClr val="accent5">
                  <a:lumMod val="5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A795243F-6745-D478-0393-32C3D103B05E}"/>
                  </a:ext>
                </a:extLst>
              </p:cNvPr>
              <p:cNvSpPr txBox="1"/>
              <p:nvPr/>
            </p:nvSpPr>
            <p:spPr>
              <a:xfrm>
                <a:off x="2275367" y="541540"/>
                <a:ext cx="7427433" cy="35223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Metode filter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merupakan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metode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yang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digunakan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untuk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mencari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fungsi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eigen dan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nilai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eigen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dari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persamaan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schrodinger</a:t>
                </a:r>
                <a:r>
                  <a:rPr lang="en-US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dengan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cara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memfilter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fungsi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eigen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dari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paket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gelombang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dengan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menggunakan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operator Filter (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Nurhuda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&amp;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Rouf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2017).</a:t>
                </a:r>
              </a:p>
              <a:p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𝐹</m:t>
                          </m:r>
                        </m:e>
                      </m:acc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id-ID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acc>
                            <m:accPr>
                              <m:chr m:val="̂"/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id-ID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indent="228600" algn="just">
                  <a:spcAft>
                    <a:spcPts val="600"/>
                  </a:spcAft>
                </a:pPr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</a:endParaRPr>
              </a:p>
              <a:p>
                <a:endParaRPr lang="id-ID" dirty="0"/>
              </a:p>
            </p:txBody>
          </p:sp>
        </mc:Choice>
        <mc:Fallback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A795243F-6745-D478-0393-32C3D103B0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5367" y="541540"/>
                <a:ext cx="7427433" cy="3522311"/>
              </a:xfrm>
              <a:prstGeom prst="rect">
                <a:avLst/>
              </a:prstGeom>
              <a:blipFill>
                <a:blip r:embed="rId3"/>
                <a:stretch>
                  <a:fillRect l="-656" t="-1038" r="-1231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8DF7C-2F8E-15A5-EB36-14043618E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3BCD78D7-53D9-1FC2-7D65-545C0A7F6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ersegi Panjang 4">
            <a:extLst>
              <a:ext uri="{FF2B5EF4-FFF2-40B4-BE49-F238E27FC236}">
                <a16:creationId xmlns:a16="http://schemas.microsoft.com/office/drawing/2014/main" id="{16398856-43E5-EBD9-C1C9-D9C9A52B1763}"/>
              </a:ext>
            </a:extLst>
          </p:cNvPr>
          <p:cNvSpPr/>
          <p:nvPr/>
        </p:nvSpPr>
        <p:spPr>
          <a:xfrm>
            <a:off x="-355600" y="0"/>
            <a:ext cx="2489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ersegi Panjang 5">
            <a:extLst>
              <a:ext uri="{FF2B5EF4-FFF2-40B4-BE49-F238E27FC236}">
                <a16:creationId xmlns:a16="http://schemas.microsoft.com/office/drawing/2014/main" id="{C9F35810-D4FB-DD7E-5F8D-7E7033A92AC3}"/>
              </a:ext>
            </a:extLst>
          </p:cNvPr>
          <p:cNvSpPr/>
          <p:nvPr/>
        </p:nvSpPr>
        <p:spPr>
          <a:xfrm>
            <a:off x="9944100" y="0"/>
            <a:ext cx="2489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Paralelogram 8">
            <a:extLst>
              <a:ext uri="{FF2B5EF4-FFF2-40B4-BE49-F238E27FC236}">
                <a16:creationId xmlns:a16="http://schemas.microsoft.com/office/drawing/2014/main" id="{8CA23153-A6BD-17C6-3CAA-3D86C9337CAE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Kotak Teks 9">
            <a:extLst>
              <a:ext uri="{FF2B5EF4-FFF2-40B4-BE49-F238E27FC236}">
                <a16:creationId xmlns:a16="http://schemas.microsoft.com/office/drawing/2014/main" id="{1007EABB-3541-C51B-1274-D9D9E1A893EA}"/>
              </a:ext>
            </a:extLst>
          </p:cNvPr>
          <p:cNvSpPr txBox="1"/>
          <p:nvPr/>
        </p:nvSpPr>
        <p:spPr>
          <a:xfrm>
            <a:off x="9093200" y="2030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TINJAUAN PUSTAKA</a:t>
            </a:r>
            <a:endParaRPr lang="id-ID" sz="2000" dirty="0">
              <a:solidFill>
                <a:srgbClr val="002060"/>
              </a:solidFill>
              <a:latin typeface="+mj-lt"/>
            </a:endParaRPr>
          </a:p>
        </p:txBody>
      </p: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C2B40354-C1FB-39FE-9C67-A634AD844632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Konektor Lurus 11">
            <a:extLst>
              <a:ext uri="{FF2B5EF4-FFF2-40B4-BE49-F238E27FC236}">
                <a16:creationId xmlns:a16="http://schemas.microsoft.com/office/drawing/2014/main" id="{451CE43C-503F-30FB-EE78-5039E273C67E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Konektor Lurus 12">
            <a:extLst>
              <a:ext uri="{FF2B5EF4-FFF2-40B4-BE49-F238E27FC236}">
                <a16:creationId xmlns:a16="http://schemas.microsoft.com/office/drawing/2014/main" id="{8C867E2D-320F-ED99-0E38-F3111CFD9A0D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ersegi Panjang: Sudut Lengkung 14">
            <a:extLst>
              <a:ext uri="{FF2B5EF4-FFF2-40B4-BE49-F238E27FC236}">
                <a16:creationId xmlns:a16="http://schemas.microsoft.com/office/drawing/2014/main" id="{D00A3083-2FC6-1336-FD73-825749A23A79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Bagan alur: Konektor 15">
            <a:extLst>
              <a:ext uri="{FF2B5EF4-FFF2-40B4-BE49-F238E27FC236}">
                <a16:creationId xmlns:a16="http://schemas.microsoft.com/office/drawing/2014/main" id="{6603E07A-F452-6C09-0E9B-5F4CBEE9B78E}"/>
              </a:ext>
            </a:extLst>
          </p:cNvPr>
          <p:cNvSpPr/>
          <p:nvPr/>
        </p:nvSpPr>
        <p:spPr>
          <a:xfrm>
            <a:off x="158750" y="46239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7" name="image3.png">
            <a:extLst>
              <a:ext uri="{FF2B5EF4-FFF2-40B4-BE49-F238E27FC236}">
                <a16:creationId xmlns:a16="http://schemas.microsoft.com/office/drawing/2014/main" id="{60BB3C1D-E711-015B-65D1-431F0FF20B5B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1694" y="51457"/>
            <a:ext cx="515620" cy="508476"/>
          </a:xfrm>
          <a:prstGeom prst="rect">
            <a:avLst/>
          </a:prstGeom>
          <a:ln/>
        </p:spPr>
      </p:pic>
      <p:sp>
        <p:nvSpPr>
          <p:cNvPr id="19" name="Kotak Teks 18">
            <a:extLst>
              <a:ext uri="{FF2B5EF4-FFF2-40B4-BE49-F238E27FC236}">
                <a16:creationId xmlns:a16="http://schemas.microsoft.com/office/drawing/2014/main" id="{6DF98467-5066-073F-CF2C-DE759AD1F141}"/>
              </a:ext>
            </a:extLst>
          </p:cNvPr>
          <p:cNvSpPr txBox="1"/>
          <p:nvPr/>
        </p:nvSpPr>
        <p:spPr>
          <a:xfrm rot="16200000">
            <a:off x="321307" y="942401"/>
            <a:ext cx="25382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Python</a:t>
            </a:r>
            <a:endParaRPr lang="id-ID" sz="4800" dirty="0">
              <a:solidFill>
                <a:schemeClr val="accent5">
                  <a:lumMod val="5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BD9359-3C7F-94FD-29FF-5E8885DE0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195" y="529737"/>
            <a:ext cx="2056670" cy="1076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Kotak Teks 2">
            <a:extLst>
              <a:ext uri="{FF2B5EF4-FFF2-40B4-BE49-F238E27FC236}">
                <a16:creationId xmlns:a16="http://schemas.microsoft.com/office/drawing/2014/main" id="{7339EFBF-21E7-2762-E38D-EC2653999817}"/>
              </a:ext>
            </a:extLst>
          </p:cNvPr>
          <p:cNvSpPr txBox="1"/>
          <p:nvPr/>
        </p:nvSpPr>
        <p:spPr>
          <a:xfrm>
            <a:off x="4638675" y="541540"/>
            <a:ext cx="4629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opensource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dan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diinstalasi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berbagai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operasi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seperti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MacOS, Windows, Linux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dll</a:t>
            </a: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FDCF007-1F73-9EBB-F3DF-8EF84D88A33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835" y="2290038"/>
            <a:ext cx="2174875" cy="1138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Kotak Teks 13">
            <a:extLst>
              <a:ext uri="{FF2B5EF4-FFF2-40B4-BE49-F238E27FC236}">
                <a16:creationId xmlns:a16="http://schemas.microsoft.com/office/drawing/2014/main" id="{1B064E5E-C076-3A33-897C-5D0718F6473C}"/>
              </a:ext>
            </a:extLst>
          </p:cNvPr>
          <p:cNvSpPr txBox="1"/>
          <p:nvPr/>
        </p:nvSpPr>
        <p:spPr>
          <a:xfrm>
            <a:off x="2030942" y="2290038"/>
            <a:ext cx="541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</a:rPr>
              <a:t>Sintaks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sederhana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kompilasi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kode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byte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yang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dilakukan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secara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otomatis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oleh interpreter yang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kemudian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diinterpretasikan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A9FB2892-3495-0358-3BFE-3D3EE69D97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67114" y="3323565"/>
            <a:ext cx="1885950" cy="1885950"/>
          </a:xfrm>
          <a:prstGeom prst="rect">
            <a:avLst/>
          </a:prstGeom>
        </p:spPr>
      </p:pic>
      <p:sp>
        <p:nvSpPr>
          <p:cNvPr id="21" name="Kotak Teks 20">
            <a:extLst>
              <a:ext uri="{FF2B5EF4-FFF2-40B4-BE49-F238E27FC236}">
                <a16:creationId xmlns:a16="http://schemas.microsoft.com/office/drawing/2014/main" id="{1273362C-0D11-DE32-8321-CFA47C49FC23}"/>
              </a:ext>
            </a:extLst>
          </p:cNvPr>
          <p:cNvSpPr txBox="1"/>
          <p:nvPr/>
        </p:nvSpPr>
        <p:spPr>
          <a:xfrm>
            <a:off x="4296103" y="4063732"/>
            <a:ext cx="5009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Terdapat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data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tingkat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tinggi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yaitu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list dan array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disebut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dictionary,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serta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memiliki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banyak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library </a:t>
            </a: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7707F4D-33E9-1162-DF81-503937F2AF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72097" y="4710063"/>
            <a:ext cx="1662295" cy="1662295"/>
          </a:xfrm>
          <a:prstGeom prst="rect">
            <a:avLst/>
          </a:prstGeom>
        </p:spPr>
      </p:pic>
      <p:sp>
        <p:nvSpPr>
          <p:cNvPr id="26" name="Kotak Teks 25">
            <a:extLst>
              <a:ext uri="{FF2B5EF4-FFF2-40B4-BE49-F238E27FC236}">
                <a16:creationId xmlns:a16="http://schemas.microsoft.com/office/drawing/2014/main" id="{E4C7303C-DFE2-3A7B-5C21-D6DD9F96086B}"/>
              </a:ext>
            </a:extLst>
          </p:cNvPr>
          <p:cNvSpPr txBox="1"/>
          <p:nvPr/>
        </p:nvSpPr>
        <p:spPr>
          <a:xfrm>
            <a:off x="2814455" y="5460866"/>
            <a:ext cx="5009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menawarkan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berbagai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fitur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lainnya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seperti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modul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dan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manajemen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memori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otomatis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28" name="Kotak Teks 27">
            <a:extLst>
              <a:ext uri="{FF2B5EF4-FFF2-40B4-BE49-F238E27FC236}">
                <a16:creationId xmlns:a16="http://schemas.microsoft.com/office/drawing/2014/main" id="{3C4AC16C-2BA4-D445-E050-F106A8ED3565}"/>
              </a:ext>
            </a:extLst>
          </p:cNvPr>
          <p:cNvSpPr txBox="1"/>
          <p:nvPr/>
        </p:nvSpPr>
        <p:spPr>
          <a:xfrm>
            <a:off x="7972097" y="6415842"/>
            <a:ext cx="1832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(</a:t>
            </a:r>
            <a:r>
              <a:rPr lang="en-US" sz="18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Sanner</a:t>
            </a:r>
            <a:r>
              <a:rPr lang="en-US" sz="18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, 1999)</a:t>
            </a:r>
            <a:endParaRPr lang="id-ID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3240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C7F743-A7D4-62F9-A220-20D0E9239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19DC0740-FE83-5687-6030-47220D0FCBBB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B7415E7D-38F1-298E-9DE7-8E58F3F9CBA4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7EAA2E4B-82BF-D16C-AA68-17C46EFAA95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DC2884E4-7C05-569C-231B-5E62018A1DC3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A2E556D9-C7B8-5F09-FEC7-6D86C86C7DE4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B7F5D2F1-3742-31F5-9809-371A0BC1E24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sp>
        <p:nvSpPr>
          <p:cNvPr id="11" name="Kotak Teks 10">
            <a:extLst>
              <a:ext uri="{FF2B5EF4-FFF2-40B4-BE49-F238E27FC236}">
                <a16:creationId xmlns:a16="http://schemas.microsoft.com/office/drawing/2014/main" id="{5D35EC3B-31CB-7C18-BCD1-E61B8218B296}"/>
              </a:ext>
            </a:extLst>
          </p:cNvPr>
          <p:cNvSpPr txBox="1"/>
          <p:nvPr/>
        </p:nvSpPr>
        <p:spPr>
          <a:xfrm>
            <a:off x="419100" y="4330115"/>
            <a:ext cx="6901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BAB  III</a:t>
            </a:r>
          </a:p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METODOLOGI</a:t>
            </a:r>
            <a:endParaRPr lang="id-ID" sz="54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0EDFF851-945A-6B45-7B37-F8419B831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17D230-D7BC-5516-C2C4-78A80473C7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31795" y="491043"/>
            <a:ext cx="3764370" cy="37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343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DEDEAF16-2F7E-C988-0CB3-FAB39E3913E6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0BDCBEC6-58CA-7315-102A-7697AC396881}"/>
              </a:ext>
            </a:extLst>
          </p:cNvPr>
          <p:cNvSpPr/>
          <p:nvPr/>
        </p:nvSpPr>
        <p:spPr>
          <a:xfrm>
            <a:off x="19050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90AB223E-2728-9230-E190-2F11C71D1A6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4790" y="64633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8F1EE22D-6E8C-9F81-BB80-F0C644E90504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6960F88E-1B3F-01E1-D8B0-1858A5262CDC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46088B2A-6A82-4610-36F6-3000EA0517F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066026A0-E033-2D03-8809-5775E312D7E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B64076BF-8131-7386-B522-DFFF15EC9970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B14069C6-3514-2B0D-AF0E-0A56A1700E36}"/>
              </a:ext>
            </a:extLst>
          </p:cNvPr>
          <p:cNvSpPr/>
          <p:nvPr/>
        </p:nvSpPr>
        <p:spPr>
          <a:xfrm>
            <a:off x="190500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Kotak Teks 13">
            <a:extLst>
              <a:ext uri="{FF2B5EF4-FFF2-40B4-BE49-F238E27FC236}">
                <a16:creationId xmlns:a16="http://schemas.microsoft.com/office/drawing/2014/main" id="{46F47BC3-6FD4-7282-4902-CB85B53C1538}"/>
              </a:ext>
            </a:extLst>
          </p:cNvPr>
          <p:cNvSpPr txBox="1"/>
          <p:nvPr/>
        </p:nvSpPr>
        <p:spPr>
          <a:xfrm>
            <a:off x="224790" y="896413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Tempat</a:t>
            </a:r>
            <a:r>
              <a:rPr lang="en-US" sz="2400" dirty="0">
                <a:solidFill>
                  <a:schemeClr val="bg1"/>
                </a:solidFill>
              </a:rPr>
              <a:t> dan </a:t>
            </a:r>
            <a:r>
              <a:rPr lang="en-US" sz="2400" dirty="0" err="1">
                <a:solidFill>
                  <a:schemeClr val="bg1"/>
                </a:solidFill>
              </a:rPr>
              <a:t>waktu</a:t>
            </a:r>
            <a:endParaRPr lang="id-ID" sz="2400" dirty="0">
              <a:solidFill>
                <a:schemeClr val="bg1"/>
              </a:solidFill>
            </a:endParaRPr>
          </a:p>
        </p:txBody>
      </p:sp>
      <p:sp>
        <p:nvSpPr>
          <p:cNvPr id="16" name="Persegi Panjang 15">
            <a:extLst>
              <a:ext uri="{FF2B5EF4-FFF2-40B4-BE49-F238E27FC236}">
                <a16:creationId xmlns:a16="http://schemas.microsoft.com/office/drawing/2014/main" id="{D3677A8C-4152-44AA-7D01-3AB002C3452F}"/>
              </a:ext>
            </a:extLst>
          </p:cNvPr>
          <p:cNvSpPr/>
          <p:nvPr/>
        </p:nvSpPr>
        <p:spPr>
          <a:xfrm>
            <a:off x="5562838" y="293890"/>
            <a:ext cx="933213" cy="656411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Kotak Teks 20">
            <a:extLst>
              <a:ext uri="{FF2B5EF4-FFF2-40B4-BE49-F238E27FC236}">
                <a16:creationId xmlns:a16="http://schemas.microsoft.com/office/drawing/2014/main" id="{97CF225A-6149-E2A8-4C6E-21A8C5D42E82}"/>
              </a:ext>
            </a:extLst>
          </p:cNvPr>
          <p:cNvSpPr txBox="1"/>
          <p:nvPr/>
        </p:nvSpPr>
        <p:spPr>
          <a:xfrm>
            <a:off x="582772" y="5810250"/>
            <a:ext cx="4714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Maret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Mei 2024</a:t>
            </a:r>
            <a:endParaRPr lang="id-ID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6D58B223-1B45-3CF8-1B00-8F3EB604D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905" y="4105120"/>
            <a:ext cx="2705576" cy="1782937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1548BFB8-EFD3-E9E7-361B-3C74AAFD49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71495" y="1358078"/>
            <a:ext cx="2361644" cy="2361644"/>
          </a:xfrm>
          <a:prstGeom prst="rect">
            <a:avLst/>
          </a:prstGeom>
        </p:spPr>
      </p:pic>
      <p:sp>
        <p:nvSpPr>
          <p:cNvPr id="28" name="Kotak Teks 27">
            <a:extLst>
              <a:ext uri="{FF2B5EF4-FFF2-40B4-BE49-F238E27FC236}">
                <a16:creationId xmlns:a16="http://schemas.microsoft.com/office/drawing/2014/main" id="{CC165CE8-B19A-0ADA-008C-3379C2299281}"/>
              </a:ext>
            </a:extLst>
          </p:cNvPr>
          <p:cNvSpPr txBox="1"/>
          <p:nvPr/>
        </p:nvSpPr>
        <p:spPr>
          <a:xfrm>
            <a:off x="575071" y="2199753"/>
            <a:ext cx="4714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Kediaman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penulis</a:t>
            </a:r>
            <a:endParaRPr lang="id-ID" dirty="0"/>
          </a:p>
        </p:txBody>
      </p:sp>
      <p:sp>
        <p:nvSpPr>
          <p:cNvPr id="29" name="Persegi Panjang: Sudut Lengkung 28">
            <a:extLst>
              <a:ext uri="{FF2B5EF4-FFF2-40B4-BE49-F238E27FC236}">
                <a16:creationId xmlns:a16="http://schemas.microsoft.com/office/drawing/2014/main" id="{BF18DE92-33B8-E10D-326D-BF9952F3CC50}"/>
              </a:ext>
            </a:extLst>
          </p:cNvPr>
          <p:cNvSpPr/>
          <p:nvPr/>
        </p:nvSpPr>
        <p:spPr>
          <a:xfrm>
            <a:off x="7030085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Kotak Teks 29">
            <a:extLst>
              <a:ext uri="{FF2B5EF4-FFF2-40B4-BE49-F238E27FC236}">
                <a16:creationId xmlns:a16="http://schemas.microsoft.com/office/drawing/2014/main" id="{B2F872AE-0394-EF2F-FF6B-B928B312FE45}"/>
              </a:ext>
            </a:extLst>
          </p:cNvPr>
          <p:cNvSpPr txBox="1"/>
          <p:nvPr/>
        </p:nvSpPr>
        <p:spPr>
          <a:xfrm>
            <a:off x="7419975" y="896413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Alat dan </a:t>
            </a:r>
            <a:r>
              <a:rPr lang="en-US" sz="2400" dirty="0" err="1">
                <a:solidFill>
                  <a:schemeClr val="bg1"/>
                </a:solidFill>
              </a:rPr>
              <a:t>Bahan</a:t>
            </a:r>
            <a:endParaRPr lang="id-ID" sz="2400" dirty="0">
              <a:solidFill>
                <a:schemeClr val="bg1"/>
              </a:solidFill>
            </a:endParaRPr>
          </a:p>
        </p:txBody>
      </p:sp>
      <p:sp>
        <p:nvSpPr>
          <p:cNvPr id="32" name="Kotak Teks 31">
            <a:extLst>
              <a:ext uri="{FF2B5EF4-FFF2-40B4-BE49-F238E27FC236}">
                <a16:creationId xmlns:a16="http://schemas.microsoft.com/office/drawing/2014/main" id="{E14A018B-77F7-5EC4-B8A2-C22897AB0BE8}"/>
              </a:ext>
            </a:extLst>
          </p:cNvPr>
          <p:cNvSpPr txBox="1"/>
          <p:nvPr/>
        </p:nvSpPr>
        <p:spPr>
          <a:xfrm>
            <a:off x="6755050" y="4073031"/>
            <a:ext cx="51220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Laptop Asus </a:t>
            </a:r>
            <a:r>
              <a:rPr lang="en-US" sz="18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processor</a:t>
            </a:r>
            <a:r>
              <a:rPr lang="en-US" sz="1800" u="none" strike="noStrike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11th Gen Intel(R) Core(TM) i3-1115G4 @ 3.00GHz 3.00 GHz, RAM 8.00 GB.</a:t>
            </a:r>
            <a:endParaRPr lang="id-ID" sz="1800" u="none" strike="noStrike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IDE (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Integrated Development Environment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berupa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google collab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id-ID" dirty="0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DC6FD993-05C0-E48D-0928-0AA998A4EA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94927" y="1468489"/>
            <a:ext cx="2642314" cy="264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693420" y="931723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405765" y="931722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Proses </a:t>
            </a:r>
            <a:r>
              <a:rPr lang="en-US" sz="2400" dirty="0" err="1">
                <a:solidFill>
                  <a:schemeClr val="bg1"/>
                </a:solidFill>
              </a:rPr>
              <a:t>Penelitian</a:t>
            </a:r>
            <a:endParaRPr lang="id-ID" sz="2400" dirty="0">
              <a:solidFill>
                <a:schemeClr val="bg1"/>
              </a:solidFill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C6917AE-B9DE-DB9F-9A76-BD7FA62A4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172" y="1460062"/>
            <a:ext cx="2861628" cy="475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3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3C08B18B-405F-B11B-5EB0-3361B56EBF96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395248A0-779C-3A98-6178-AB68B2E16519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6" name="Konektor Lurus 5">
            <a:extLst>
              <a:ext uri="{FF2B5EF4-FFF2-40B4-BE49-F238E27FC236}">
                <a16:creationId xmlns:a16="http://schemas.microsoft.com/office/drawing/2014/main" id="{3B1C7137-7C10-1696-7362-AC750DBF5B2D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Konektor Lurus 6">
            <a:extLst>
              <a:ext uri="{FF2B5EF4-FFF2-40B4-BE49-F238E27FC236}">
                <a16:creationId xmlns:a16="http://schemas.microsoft.com/office/drawing/2014/main" id="{A01FDC54-8014-A23A-86A8-B6B38A65721E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Konektor Lurus 7">
            <a:extLst>
              <a:ext uri="{FF2B5EF4-FFF2-40B4-BE49-F238E27FC236}">
                <a16:creationId xmlns:a16="http://schemas.microsoft.com/office/drawing/2014/main" id="{38240ABF-0512-0277-2359-1291490131ED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ersegi Panjang: Sudut Lengkung 8">
            <a:extLst>
              <a:ext uri="{FF2B5EF4-FFF2-40B4-BE49-F238E27FC236}">
                <a16:creationId xmlns:a16="http://schemas.microsoft.com/office/drawing/2014/main" id="{1D741A90-9274-12C1-FDC2-F4D8AAF4640F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" name="Bagan alur: Konektor 9">
            <a:extLst>
              <a:ext uri="{FF2B5EF4-FFF2-40B4-BE49-F238E27FC236}">
                <a16:creationId xmlns:a16="http://schemas.microsoft.com/office/drawing/2014/main" id="{5B735694-CA0D-1316-3C56-6F3D61AE0344}"/>
              </a:ext>
            </a:extLst>
          </p:cNvPr>
          <p:cNvSpPr/>
          <p:nvPr/>
        </p:nvSpPr>
        <p:spPr>
          <a:xfrm>
            <a:off x="190500" y="5421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1" name="image3.png">
            <a:extLst>
              <a:ext uri="{FF2B5EF4-FFF2-40B4-BE49-F238E27FC236}">
                <a16:creationId xmlns:a16="http://schemas.microsoft.com/office/drawing/2014/main" id="{6823D8A8-47A3-995F-97E1-0D3A44BB565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6219" y="58045"/>
            <a:ext cx="515620" cy="508476"/>
          </a:xfrm>
          <a:prstGeom prst="rect">
            <a:avLst/>
          </a:prstGeom>
          <a:ln/>
        </p:spPr>
      </p:pic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C1280149-53C1-0B6F-C45A-99D3F06D543A}"/>
              </a:ext>
            </a:extLst>
          </p:cNvPr>
          <p:cNvSpPr/>
          <p:nvPr/>
        </p:nvSpPr>
        <p:spPr>
          <a:xfrm>
            <a:off x="190500" y="898954"/>
            <a:ext cx="2019300" cy="450065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Persegi Panjang: Sudut Lengkung 13">
            <a:extLst>
              <a:ext uri="{FF2B5EF4-FFF2-40B4-BE49-F238E27FC236}">
                <a16:creationId xmlns:a16="http://schemas.microsoft.com/office/drawing/2014/main" id="{0DD449E2-B4F9-5A40-78DE-427883F9C416}"/>
              </a:ext>
            </a:extLst>
          </p:cNvPr>
          <p:cNvSpPr/>
          <p:nvPr/>
        </p:nvSpPr>
        <p:spPr>
          <a:xfrm>
            <a:off x="226220" y="4004104"/>
            <a:ext cx="1855152" cy="461665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93C8A586-6FA6-ABB0-AEA4-6055D4E9379B}"/>
              </a:ext>
            </a:extLst>
          </p:cNvPr>
          <p:cNvSpPr txBox="1"/>
          <p:nvPr/>
        </p:nvSpPr>
        <p:spPr>
          <a:xfrm>
            <a:off x="-909400" y="887354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Komputasi</a:t>
            </a:r>
            <a:endParaRPr lang="id-ID" sz="2400" dirty="0">
              <a:solidFill>
                <a:schemeClr val="bg1"/>
              </a:solidFill>
            </a:endParaRPr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7F34C01E-C0DE-5A05-23F7-5A39E1DCF014}"/>
              </a:ext>
            </a:extLst>
          </p:cNvPr>
          <p:cNvSpPr txBox="1"/>
          <p:nvPr/>
        </p:nvSpPr>
        <p:spPr>
          <a:xfrm>
            <a:off x="-173356" y="3988125"/>
            <a:ext cx="2452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Analitik</a:t>
            </a:r>
            <a:endParaRPr lang="id-ID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Persegi Panjang: Sudut Lengkung 16">
                <a:extLst>
                  <a:ext uri="{FF2B5EF4-FFF2-40B4-BE49-F238E27FC236}">
                    <a16:creationId xmlns:a16="http://schemas.microsoft.com/office/drawing/2014/main" id="{9199B8B3-2296-E7D8-10C5-3391DBF37E30}"/>
                  </a:ext>
                </a:extLst>
              </p:cNvPr>
              <p:cNvSpPr/>
              <p:nvPr/>
            </p:nvSpPr>
            <p:spPr>
              <a:xfrm>
                <a:off x="226219" y="2177687"/>
                <a:ext cx="1482725" cy="683233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Inisiasi</a:t>
                </a:r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𝑄𝐷</m:t>
                        </m:r>
                      </m:sub>
                    </m:sSub>
                  </m:oMath>
                </a14:m>
                <a:endParaRPr lang="id-ID" dirty="0"/>
              </a:p>
            </p:txBody>
          </p:sp>
        </mc:Choice>
        <mc:Fallback>
          <p:sp>
            <p:nvSpPr>
              <p:cNvPr id="17" name="Persegi Panjang: Sudut Lengkung 16">
                <a:extLst>
                  <a:ext uri="{FF2B5EF4-FFF2-40B4-BE49-F238E27FC236}">
                    <a16:creationId xmlns:a16="http://schemas.microsoft.com/office/drawing/2014/main" id="{9199B8B3-2296-E7D8-10C5-3391DBF37E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219" y="2177687"/>
                <a:ext cx="1482725" cy="683233"/>
              </a:xfrm>
              <a:prstGeom prst="roundRect">
                <a:avLst/>
              </a:prstGeom>
              <a:blipFill>
                <a:blip r:embed="rId3"/>
                <a:stretch>
                  <a:fillRect t="-2679" b="-1071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Panah: Kanan 17">
            <a:extLst>
              <a:ext uri="{FF2B5EF4-FFF2-40B4-BE49-F238E27FC236}">
                <a16:creationId xmlns:a16="http://schemas.microsoft.com/office/drawing/2014/main" id="{E1691C90-837E-11F5-7D36-6E920024D51D}"/>
              </a:ext>
            </a:extLst>
          </p:cNvPr>
          <p:cNvSpPr/>
          <p:nvPr/>
        </p:nvSpPr>
        <p:spPr>
          <a:xfrm>
            <a:off x="1882336" y="2438402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9" name="Persegi Panjang: Sudut Lengkung 18">
            <a:extLst>
              <a:ext uri="{FF2B5EF4-FFF2-40B4-BE49-F238E27FC236}">
                <a16:creationId xmlns:a16="http://schemas.microsoft.com/office/drawing/2014/main" id="{21D073D9-A8F7-3C50-82D5-B8F03C06AD4F}"/>
              </a:ext>
            </a:extLst>
          </p:cNvPr>
          <p:cNvSpPr/>
          <p:nvPr/>
        </p:nvSpPr>
        <p:spPr>
          <a:xfrm>
            <a:off x="2452325" y="2168012"/>
            <a:ext cx="1482725" cy="683233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endParaRPr lang="id-ID" dirty="0"/>
          </a:p>
        </p:txBody>
      </p:sp>
      <p:sp>
        <p:nvSpPr>
          <p:cNvPr id="20" name="Panah: Kanan 19">
            <a:extLst>
              <a:ext uri="{FF2B5EF4-FFF2-40B4-BE49-F238E27FC236}">
                <a16:creationId xmlns:a16="http://schemas.microsoft.com/office/drawing/2014/main" id="{3E0554CD-9268-9221-8914-E576B980E12D}"/>
              </a:ext>
            </a:extLst>
          </p:cNvPr>
          <p:cNvSpPr/>
          <p:nvPr/>
        </p:nvSpPr>
        <p:spPr>
          <a:xfrm>
            <a:off x="4016509" y="2412718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Persegi Panjang: Sudut Lengkung 20">
            <a:extLst>
              <a:ext uri="{FF2B5EF4-FFF2-40B4-BE49-F238E27FC236}">
                <a16:creationId xmlns:a16="http://schemas.microsoft.com/office/drawing/2014/main" id="{B77F5CC7-436B-F135-0232-08E28F9F4D1A}"/>
              </a:ext>
            </a:extLst>
          </p:cNvPr>
          <p:cNvSpPr/>
          <p:nvPr/>
        </p:nvSpPr>
        <p:spPr>
          <a:xfrm>
            <a:off x="4582994" y="2129423"/>
            <a:ext cx="1347458" cy="7797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Filter</a:t>
            </a:r>
            <a:endParaRPr lang="id-ID" dirty="0"/>
          </a:p>
        </p:txBody>
      </p:sp>
      <p:sp>
        <p:nvSpPr>
          <p:cNvPr id="22" name="Panah: Kanan 21">
            <a:extLst>
              <a:ext uri="{FF2B5EF4-FFF2-40B4-BE49-F238E27FC236}">
                <a16:creationId xmlns:a16="http://schemas.microsoft.com/office/drawing/2014/main" id="{E610B814-E03A-3E27-B76B-72315F3A59CF}"/>
              </a:ext>
            </a:extLst>
          </p:cNvPr>
          <p:cNvSpPr/>
          <p:nvPr/>
        </p:nvSpPr>
        <p:spPr>
          <a:xfrm>
            <a:off x="6053552" y="2683278"/>
            <a:ext cx="467451" cy="24551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Persegi Panjang: Sudut Lengkung 22">
            <a:extLst>
              <a:ext uri="{FF2B5EF4-FFF2-40B4-BE49-F238E27FC236}">
                <a16:creationId xmlns:a16="http://schemas.microsoft.com/office/drawing/2014/main" id="{3E969C3C-1D41-2046-5C5D-D8293B3294EC}"/>
              </a:ext>
            </a:extLst>
          </p:cNvPr>
          <p:cNvSpPr/>
          <p:nvPr/>
        </p:nvSpPr>
        <p:spPr>
          <a:xfrm>
            <a:off x="6621053" y="2083378"/>
            <a:ext cx="1047853" cy="49955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Fungsi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Eigen</a:t>
            </a:r>
            <a:endParaRPr lang="id-ID" dirty="0"/>
          </a:p>
        </p:txBody>
      </p:sp>
      <p:sp>
        <p:nvSpPr>
          <p:cNvPr id="24" name="Persegi Panjang 23">
            <a:extLst>
              <a:ext uri="{FF2B5EF4-FFF2-40B4-BE49-F238E27FC236}">
                <a16:creationId xmlns:a16="http://schemas.microsoft.com/office/drawing/2014/main" id="{15A651BC-25BD-CADC-77E5-630EA9BCA19B}"/>
              </a:ext>
            </a:extLst>
          </p:cNvPr>
          <p:cNvSpPr/>
          <p:nvPr/>
        </p:nvSpPr>
        <p:spPr>
          <a:xfrm>
            <a:off x="11275059" y="508475"/>
            <a:ext cx="916941" cy="64161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Kotak Teks 24">
            <a:extLst>
              <a:ext uri="{FF2B5EF4-FFF2-40B4-BE49-F238E27FC236}">
                <a16:creationId xmlns:a16="http://schemas.microsoft.com/office/drawing/2014/main" id="{A3A0FEA6-6E7A-6030-5E48-48255E991B8A}"/>
              </a:ext>
            </a:extLst>
          </p:cNvPr>
          <p:cNvSpPr txBox="1"/>
          <p:nvPr/>
        </p:nvSpPr>
        <p:spPr>
          <a:xfrm rot="16200000">
            <a:off x="8620413" y="3353085"/>
            <a:ext cx="6278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KP </a:t>
            </a:r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TANPA MEDAN LISTRIK</a:t>
            </a:r>
            <a:endParaRPr lang="id-ID" sz="36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Persegi Panjang: Sudut Lengkung 25">
                <a:extLst>
                  <a:ext uri="{FF2B5EF4-FFF2-40B4-BE49-F238E27FC236}">
                    <a16:creationId xmlns:a16="http://schemas.microsoft.com/office/drawing/2014/main" id="{E49F3BC4-95D2-10B6-32C8-D5DB305F6C5E}"/>
                  </a:ext>
                </a:extLst>
              </p:cNvPr>
              <p:cNvSpPr/>
              <p:nvPr/>
            </p:nvSpPr>
            <p:spPr>
              <a:xfrm>
                <a:off x="598646" y="5027548"/>
                <a:ext cx="1482725" cy="683233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Inisiasi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𝑄𝐷</m:t>
                        </m:r>
                      </m:sub>
                    </m:sSub>
                  </m:oMath>
                </a14:m>
                <a:endParaRPr lang="id-ID" dirty="0"/>
              </a:p>
            </p:txBody>
          </p:sp>
        </mc:Choice>
        <mc:Fallback xmlns="">
          <p:sp>
            <p:nvSpPr>
              <p:cNvPr id="26" name="Persegi Panjang: Sudut Lengkung 25">
                <a:extLst>
                  <a:ext uri="{FF2B5EF4-FFF2-40B4-BE49-F238E27FC236}">
                    <a16:creationId xmlns:a16="http://schemas.microsoft.com/office/drawing/2014/main" id="{E49F3BC4-95D2-10B6-32C8-D5DB305F6C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646" y="5027548"/>
                <a:ext cx="1482725" cy="683233"/>
              </a:xfrm>
              <a:prstGeom prst="roundRect">
                <a:avLst/>
              </a:prstGeom>
              <a:blipFill>
                <a:blip r:embed="rId4"/>
                <a:stretch>
                  <a:fillRect t="-3571" b="-1071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Panah: Kanan 26">
            <a:extLst>
              <a:ext uri="{FF2B5EF4-FFF2-40B4-BE49-F238E27FC236}">
                <a16:creationId xmlns:a16="http://schemas.microsoft.com/office/drawing/2014/main" id="{D506A206-4A86-B254-4D5B-259E188384D1}"/>
              </a:ext>
            </a:extLst>
          </p:cNvPr>
          <p:cNvSpPr/>
          <p:nvPr/>
        </p:nvSpPr>
        <p:spPr>
          <a:xfrm>
            <a:off x="2290127" y="5211227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Persegi Panjang: Sudut Lengkung 27">
            <a:extLst>
              <a:ext uri="{FF2B5EF4-FFF2-40B4-BE49-F238E27FC236}">
                <a16:creationId xmlns:a16="http://schemas.microsoft.com/office/drawing/2014/main" id="{C4FDB9FD-4E43-BF3A-6F71-AF76F7D0534C}"/>
              </a:ext>
            </a:extLst>
          </p:cNvPr>
          <p:cNvSpPr/>
          <p:nvPr/>
        </p:nvSpPr>
        <p:spPr>
          <a:xfrm>
            <a:off x="2924015" y="5027547"/>
            <a:ext cx="1482725" cy="683233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Rumus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Analitik</a:t>
            </a:r>
            <a:endParaRPr lang="id-ID" dirty="0"/>
          </a:p>
        </p:txBody>
      </p:sp>
      <p:sp>
        <p:nvSpPr>
          <p:cNvPr id="29" name="Panah: Kanan 28">
            <a:extLst>
              <a:ext uri="{FF2B5EF4-FFF2-40B4-BE49-F238E27FC236}">
                <a16:creationId xmlns:a16="http://schemas.microsoft.com/office/drawing/2014/main" id="{CF116299-A60D-B94E-6E29-401109761DFC}"/>
              </a:ext>
            </a:extLst>
          </p:cNvPr>
          <p:cNvSpPr/>
          <p:nvPr/>
        </p:nvSpPr>
        <p:spPr>
          <a:xfrm>
            <a:off x="4573903" y="5211227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Persegi Panjang: Sudut Lengkung 29">
            <a:extLst>
              <a:ext uri="{FF2B5EF4-FFF2-40B4-BE49-F238E27FC236}">
                <a16:creationId xmlns:a16="http://schemas.microsoft.com/office/drawing/2014/main" id="{22B5C543-9610-89AA-1F89-D57FEBFAA1B6}"/>
              </a:ext>
            </a:extLst>
          </p:cNvPr>
          <p:cNvSpPr/>
          <p:nvPr/>
        </p:nvSpPr>
        <p:spPr>
          <a:xfrm>
            <a:off x="5237151" y="4968565"/>
            <a:ext cx="2178060" cy="106873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Nilai Eigen &amp;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Bilangan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Gelombang</a:t>
            </a:r>
            <a:endParaRPr lang="id-ID" dirty="0"/>
          </a:p>
        </p:txBody>
      </p:sp>
      <p:sp>
        <p:nvSpPr>
          <p:cNvPr id="31" name="Panah: Kanan 30">
            <a:extLst>
              <a:ext uri="{FF2B5EF4-FFF2-40B4-BE49-F238E27FC236}">
                <a16:creationId xmlns:a16="http://schemas.microsoft.com/office/drawing/2014/main" id="{7594AD5A-A1A8-9F88-120E-930FAE2E6A0C}"/>
              </a:ext>
            </a:extLst>
          </p:cNvPr>
          <p:cNvSpPr/>
          <p:nvPr/>
        </p:nvSpPr>
        <p:spPr>
          <a:xfrm>
            <a:off x="7661269" y="5235317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Persegi Panjang: Sudut Lengkung 31">
            <a:extLst>
              <a:ext uri="{FF2B5EF4-FFF2-40B4-BE49-F238E27FC236}">
                <a16:creationId xmlns:a16="http://schemas.microsoft.com/office/drawing/2014/main" id="{5799ABD4-E4F3-F921-D2C3-CE9786137D41}"/>
              </a:ext>
            </a:extLst>
          </p:cNvPr>
          <p:cNvSpPr/>
          <p:nvPr/>
        </p:nvSpPr>
        <p:spPr>
          <a:xfrm>
            <a:off x="8283194" y="5051637"/>
            <a:ext cx="1482725" cy="683233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Kurva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Dispersi</a:t>
            </a:r>
            <a:endParaRPr lang="id-ID" dirty="0"/>
          </a:p>
        </p:txBody>
      </p:sp>
      <p:sp>
        <p:nvSpPr>
          <p:cNvPr id="33" name="Persegi Panjang: Sudut Lengkung 32">
            <a:extLst>
              <a:ext uri="{FF2B5EF4-FFF2-40B4-BE49-F238E27FC236}">
                <a16:creationId xmlns:a16="http://schemas.microsoft.com/office/drawing/2014/main" id="{3C79F15F-68BE-9B5B-EB4E-77A3E125462C}"/>
              </a:ext>
            </a:extLst>
          </p:cNvPr>
          <p:cNvSpPr/>
          <p:nvPr/>
        </p:nvSpPr>
        <p:spPr>
          <a:xfrm>
            <a:off x="6584335" y="2643687"/>
            <a:ext cx="1347458" cy="4563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Nilai Eigen</a:t>
            </a:r>
            <a:endParaRPr lang="id-ID" dirty="0"/>
          </a:p>
        </p:txBody>
      </p:sp>
      <p:sp>
        <p:nvSpPr>
          <p:cNvPr id="34" name="Persegi Panjang: Sudut Lengkung 33">
            <a:extLst>
              <a:ext uri="{FF2B5EF4-FFF2-40B4-BE49-F238E27FC236}">
                <a16:creationId xmlns:a16="http://schemas.microsoft.com/office/drawing/2014/main" id="{F9E42166-9AF1-ECAA-83FF-15F404B39334}"/>
              </a:ext>
            </a:extLst>
          </p:cNvPr>
          <p:cNvSpPr/>
          <p:nvPr/>
        </p:nvSpPr>
        <p:spPr>
          <a:xfrm>
            <a:off x="7986800" y="3294349"/>
            <a:ext cx="1144761" cy="715407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Pita </a:t>
            </a:r>
            <a:r>
              <a:rPr lang="en-US" dirty="0" err="1"/>
              <a:t>Energi</a:t>
            </a:r>
            <a:endParaRPr lang="id-I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Persegi Panjang: Sudut Lengkung 34">
                <a:extLst>
                  <a:ext uri="{FF2B5EF4-FFF2-40B4-BE49-F238E27FC236}">
                    <a16:creationId xmlns:a16="http://schemas.microsoft.com/office/drawing/2014/main" id="{1E75A9EF-6C1C-A427-C310-CB39537C9372}"/>
                  </a:ext>
                </a:extLst>
              </p:cNvPr>
              <p:cNvSpPr/>
              <p:nvPr/>
            </p:nvSpPr>
            <p:spPr>
              <a:xfrm>
                <a:off x="8679006" y="1914025"/>
                <a:ext cx="989714" cy="584775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id-ID" dirty="0"/>
              </a:p>
            </p:txBody>
          </p:sp>
        </mc:Choice>
        <mc:Fallback>
          <p:sp>
            <p:nvSpPr>
              <p:cNvPr id="35" name="Persegi Panjang: Sudut Lengkung 34">
                <a:extLst>
                  <a:ext uri="{FF2B5EF4-FFF2-40B4-BE49-F238E27FC236}">
                    <a16:creationId xmlns:a16="http://schemas.microsoft.com/office/drawing/2014/main" id="{1E75A9EF-6C1C-A427-C310-CB39537C93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9006" y="1914025"/>
                <a:ext cx="989714" cy="584775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Panah: Kanan 38">
            <a:extLst>
              <a:ext uri="{FF2B5EF4-FFF2-40B4-BE49-F238E27FC236}">
                <a16:creationId xmlns:a16="http://schemas.microsoft.com/office/drawing/2014/main" id="{671AC336-EE97-9823-2B1B-E0F899D4801E}"/>
              </a:ext>
            </a:extLst>
          </p:cNvPr>
          <p:cNvSpPr/>
          <p:nvPr/>
        </p:nvSpPr>
        <p:spPr>
          <a:xfrm rot="19615360">
            <a:off x="9757299" y="2609500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Persegi Panjang: Sudut Lengkung 1">
            <a:extLst>
              <a:ext uri="{FF2B5EF4-FFF2-40B4-BE49-F238E27FC236}">
                <a16:creationId xmlns:a16="http://schemas.microsoft.com/office/drawing/2014/main" id="{83E1DF0C-138F-704D-B6A6-E623A15A6E38}"/>
              </a:ext>
            </a:extLst>
          </p:cNvPr>
          <p:cNvSpPr/>
          <p:nvPr/>
        </p:nvSpPr>
        <p:spPr>
          <a:xfrm>
            <a:off x="10225802" y="2157598"/>
            <a:ext cx="1032615" cy="72878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Kurva</a:t>
            </a:r>
            <a:r>
              <a:rPr lang="en-US" dirty="0"/>
              <a:t> </a:t>
            </a:r>
            <a:r>
              <a:rPr lang="en-US" dirty="0" err="1"/>
              <a:t>Dispersi</a:t>
            </a:r>
            <a:endParaRPr lang="id-ID" dirty="0"/>
          </a:p>
        </p:txBody>
      </p:sp>
      <p:sp>
        <p:nvSpPr>
          <p:cNvPr id="12" name="Panah: Kanan 11">
            <a:extLst>
              <a:ext uri="{FF2B5EF4-FFF2-40B4-BE49-F238E27FC236}">
                <a16:creationId xmlns:a16="http://schemas.microsoft.com/office/drawing/2014/main" id="{E20908B6-F376-7F0D-FD88-1E11E3A6B0B1}"/>
              </a:ext>
            </a:extLst>
          </p:cNvPr>
          <p:cNvSpPr/>
          <p:nvPr/>
        </p:nvSpPr>
        <p:spPr>
          <a:xfrm>
            <a:off x="7995125" y="2691962"/>
            <a:ext cx="466725" cy="256875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Persegi Panjang: Sudut Lengkung 35">
            <a:extLst>
              <a:ext uri="{FF2B5EF4-FFF2-40B4-BE49-F238E27FC236}">
                <a16:creationId xmlns:a16="http://schemas.microsoft.com/office/drawing/2014/main" id="{52AF3088-3F0A-C626-10CB-39DB6D5B89CC}"/>
              </a:ext>
            </a:extLst>
          </p:cNvPr>
          <p:cNvSpPr/>
          <p:nvPr/>
        </p:nvSpPr>
        <p:spPr>
          <a:xfrm>
            <a:off x="8559181" y="2571675"/>
            <a:ext cx="1123994" cy="5232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Spektrum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Energi</a:t>
            </a:r>
            <a:endParaRPr lang="id-ID" dirty="0"/>
          </a:p>
        </p:txBody>
      </p:sp>
      <p:sp>
        <p:nvSpPr>
          <p:cNvPr id="45" name="Panah: Bengkok-Atas 44">
            <a:extLst>
              <a:ext uri="{FF2B5EF4-FFF2-40B4-BE49-F238E27FC236}">
                <a16:creationId xmlns:a16="http://schemas.microsoft.com/office/drawing/2014/main" id="{E346DF94-3AFC-3991-36D0-D4C8328C6B11}"/>
              </a:ext>
            </a:extLst>
          </p:cNvPr>
          <p:cNvSpPr/>
          <p:nvPr/>
        </p:nvSpPr>
        <p:spPr>
          <a:xfrm rot="5400000">
            <a:off x="7223860" y="3091032"/>
            <a:ext cx="523222" cy="675937"/>
          </a:xfrm>
          <a:prstGeom prst="bentUp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Panah: Kanan 2">
            <a:extLst>
              <a:ext uri="{FF2B5EF4-FFF2-40B4-BE49-F238E27FC236}">
                <a16:creationId xmlns:a16="http://schemas.microsoft.com/office/drawing/2014/main" id="{484C164B-B0BC-A4CD-66EC-98ADA269B8AF}"/>
              </a:ext>
            </a:extLst>
          </p:cNvPr>
          <p:cNvSpPr/>
          <p:nvPr/>
        </p:nvSpPr>
        <p:spPr>
          <a:xfrm>
            <a:off x="6060060" y="2214353"/>
            <a:ext cx="467451" cy="24551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Panah: Kanan 39">
            <a:extLst>
              <a:ext uri="{FF2B5EF4-FFF2-40B4-BE49-F238E27FC236}">
                <a16:creationId xmlns:a16="http://schemas.microsoft.com/office/drawing/2014/main" id="{88C6D1CD-E453-A914-1141-BDB90A8D1CCA}"/>
              </a:ext>
            </a:extLst>
          </p:cNvPr>
          <p:cNvSpPr/>
          <p:nvPr/>
        </p:nvSpPr>
        <p:spPr>
          <a:xfrm>
            <a:off x="7975054" y="2157598"/>
            <a:ext cx="466725" cy="256875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Panah: Kanan 40">
            <a:extLst>
              <a:ext uri="{FF2B5EF4-FFF2-40B4-BE49-F238E27FC236}">
                <a16:creationId xmlns:a16="http://schemas.microsoft.com/office/drawing/2014/main" id="{E4EBA271-49D4-B69D-5CDB-010D897C2E31}"/>
              </a:ext>
            </a:extLst>
          </p:cNvPr>
          <p:cNvSpPr/>
          <p:nvPr/>
        </p:nvSpPr>
        <p:spPr>
          <a:xfrm rot="856459">
            <a:off x="9757298" y="2164267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910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259715" y="6276309"/>
            <a:ext cx="9243060" cy="517058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Diagram Alir Implementasi Program Perhitungan Komputasi dan Analitik Potensial Kronig-Penney Tanpa Medan Listrik</a:t>
            </a:r>
            <a:endParaRPr lang="id-ID" dirty="0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5CE6E8B4-314B-60E5-B322-A8520365A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045" y="175849"/>
            <a:ext cx="5669281" cy="602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2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3C08B18B-405F-B11B-5EB0-3361B56EBF96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395248A0-779C-3A98-6178-AB68B2E16519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6" name="Konektor Lurus 5">
            <a:extLst>
              <a:ext uri="{FF2B5EF4-FFF2-40B4-BE49-F238E27FC236}">
                <a16:creationId xmlns:a16="http://schemas.microsoft.com/office/drawing/2014/main" id="{3B1C7137-7C10-1696-7362-AC750DBF5B2D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Konektor Lurus 6">
            <a:extLst>
              <a:ext uri="{FF2B5EF4-FFF2-40B4-BE49-F238E27FC236}">
                <a16:creationId xmlns:a16="http://schemas.microsoft.com/office/drawing/2014/main" id="{A01FDC54-8014-A23A-86A8-B6B38A65721E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Konektor Lurus 7">
            <a:extLst>
              <a:ext uri="{FF2B5EF4-FFF2-40B4-BE49-F238E27FC236}">
                <a16:creationId xmlns:a16="http://schemas.microsoft.com/office/drawing/2014/main" id="{38240ABF-0512-0277-2359-1291490131ED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ersegi Panjang: Sudut Lengkung 8">
            <a:extLst>
              <a:ext uri="{FF2B5EF4-FFF2-40B4-BE49-F238E27FC236}">
                <a16:creationId xmlns:a16="http://schemas.microsoft.com/office/drawing/2014/main" id="{1D741A90-9274-12C1-FDC2-F4D8AAF4640F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" name="Bagan alur: Konektor 9">
            <a:extLst>
              <a:ext uri="{FF2B5EF4-FFF2-40B4-BE49-F238E27FC236}">
                <a16:creationId xmlns:a16="http://schemas.microsoft.com/office/drawing/2014/main" id="{5B735694-CA0D-1316-3C56-6F3D61AE0344}"/>
              </a:ext>
            </a:extLst>
          </p:cNvPr>
          <p:cNvSpPr/>
          <p:nvPr/>
        </p:nvSpPr>
        <p:spPr>
          <a:xfrm>
            <a:off x="190500" y="5421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1" name="image3.png">
            <a:extLst>
              <a:ext uri="{FF2B5EF4-FFF2-40B4-BE49-F238E27FC236}">
                <a16:creationId xmlns:a16="http://schemas.microsoft.com/office/drawing/2014/main" id="{6823D8A8-47A3-995F-97E1-0D3A44BB565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6219" y="58045"/>
            <a:ext cx="515620" cy="508476"/>
          </a:xfrm>
          <a:prstGeom prst="rect">
            <a:avLst/>
          </a:prstGeom>
          <a:ln/>
        </p:spPr>
      </p:pic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C1280149-53C1-0B6F-C45A-99D3F06D543A}"/>
              </a:ext>
            </a:extLst>
          </p:cNvPr>
          <p:cNvSpPr/>
          <p:nvPr/>
        </p:nvSpPr>
        <p:spPr>
          <a:xfrm>
            <a:off x="190500" y="898954"/>
            <a:ext cx="2019300" cy="450065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93C8A586-6FA6-ABB0-AEA4-6055D4E9379B}"/>
              </a:ext>
            </a:extLst>
          </p:cNvPr>
          <p:cNvSpPr txBox="1"/>
          <p:nvPr/>
        </p:nvSpPr>
        <p:spPr>
          <a:xfrm>
            <a:off x="-909400" y="887354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Komputasi</a:t>
            </a:r>
            <a:endParaRPr lang="id-ID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Persegi Panjang: Sudut Lengkung 16">
                <a:extLst>
                  <a:ext uri="{FF2B5EF4-FFF2-40B4-BE49-F238E27FC236}">
                    <a16:creationId xmlns:a16="http://schemas.microsoft.com/office/drawing/2014/main" id="{9199B8B3-2296-E7D8-10C5-3391DBF37E30}"/>
                  </a:ext>
                </a:extLst>
              </p:cNvPr>
              <p:cNvSpPr/>
              <p:nvPr/>
            </p:nvSpPr>
            <p:spPr>
              <a:xfrm>
                <a:off x="226219" y="2177687"/>
                <a:ext cx="1482725" cy="683233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Inisiasi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id-ID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endParaRPr lang="id-ID" dirty="0"/>
              </a:p>
            </p:txBody>
          </p:sp>
        </mc:Choice>
        <mc:Fallback>
          <p:sp>
            <p:nvSpPr>
              <p:cNvPr id="17" name="Persegi Panjang: Sudut Lengkung 16">
                <a:extLst>
                  <a:ext uri="{FF2B5EF4-FFF2-40B4-BE49-F238E27FC236}">
                    <a16:creationId xmlns:a16="http://schemas.microsoft.com/office/drawing/2014/main" id="{9199B8B3-2296-E7D8-10C5-3391DBF37E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219" y="2177687"/>
                <a:ext cx="1482725" cy="683233"/>
              </a:xfrm>
              <a:prstGeom prst="roundRect">
                <a:avLst/>
              </a:prstGeom>
              <a:blipFill>
                <a:blip r:embed="rId3"/>
                <a:stretch>
                  <a:fillRect t="-1786" b="-1160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Panah: Kanan 17">
            <a:extLst>
              <a:ext uri="{FF2B5EF4-FFF2-40B4-BE49-F238E27FC236}">
                <a16:creationId xmlns:a16="http://schemas.microsoft.com/office/drawing/2014/main" id="{E1691C90-837E-11F5-7D36-6E920024D51D}"/>
              </a:ext>
            </a:extLst>
          </p:cNvPr>
          <p:cNvSpPr/>
          <p:nvPr/>
        </p:nvSpPr>
        <p:spPr>
          <a:xfrm>
            <a:off x="1882336" y="2438402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9" name="Persegi Panjang: Sudut Lengkung 18">
            <a:extLst>
              <a:ext uri="{FF2B5EF4-FFF2-40B4-BE49-F238E27FC236}">
                <a16:creationId xmlns:a16="http://schemas.microsoft.com/office/drawing/2014/main" id="{21D073D9-A8F7-3C50-82D5-B8F03C06AD4F}"/>
              </a:ext>
            </a:extLst>
          </p:cNvPr>
          <p:cNvSpPr/>
          <p:nvPr/>
        </p:nvSpPr>
        <p:spPr>
          <a:xfrm>
            <a:off x="2452325" y="2168012"/>
            <a:ext cx="1482725" cy="683233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endParaRPr lang="id-ID" dirty="0"/>
          </a:p>
        </p:txBody>
      </p:sp>
      <p:sp>
        <p:nvSpPr>
          <p:cNvPr id="20" name="Panah: Kanan 19">
            <a:extLst>
              <a:ext uri="{FF2B5EF4-FFF2-40B4-BE49-F238E27FC236}">
                <a16:creationId xmlns:a16="http://schemas.microsoft.com/office/drawing/2014/main" id="{3E0554CD-9268-9221-8914-E576B980E12D}"/>
              </a:ext>
            </a:extLst>
          </p:cNvPr>
          <p:cNvSpPr/>
          <p:nvPr/>
        </p:nvSpPr>
        <p:spPr>
          <a:xfrm>
            <a:off x="4016509" y="2412718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Persegi Panjang: Sudut Lengkung 20">
            <a:extLst>
              <a:ext uri="{FF2B5EF4-FFF2-40B4-BE49-F238E27FC236}">
                <a16:creationId xmlns:a16="http://schemas.microsoft.com/office/drawing/2014/main" id="{B77F5CC7-436B-F135-0232-08E28F9F4D1A}"/>
              </a:ext>
            </a:extLst>
          </p:cNvPr>
          <p:cNvSpPr/>
          <p:nvPr/>
        </p:nvSpPr>
        <p:spPr>
          <a:xfrm>
            <a:off x="4582994" y="2129423"/>
            <a:ext cx="1347458" cy="7797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Filter</a:t>
            </a:r>
            <a:endParaRPr lang="id-ID" dirty="0"/>
          </a:p>
        </p:txBody>
      </p:sp>
      <p:sp>
        <p:nvSpPr>
          <p:cNvPr id="22" name="Panah: Kanan 21">
            <a:extLst>
              <a:ext uri="{FF2B5EF4-FFF2-40B4-BE49-F238E27FC236}">
                <a16:creationId xmlns:a16="http://schemas.microsoft.com/office/drawing/2014/main" id="{E610B814-E03A-3E27-B76B-72315F3A59CF}"/>
              </a:ext>
            </a:extLst>
          </p:cNvPr>
          <p:cNvSpPr/>
          <p:nvPr/>
        </p:nvSpPr>
        <p:spPr>
          <a:xfrm>
            <a:off x="6053552" y="2683278"/>
            <a:ext cx="467451" cy="24551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Persegi Panjang: Sudut Lengkung 22">
            <a:extLst>
              <a:ext uri="{FF2B5EF4-FFF2-40B4-BE49-F238E27FC236}">
                <a16:creationId xmlns:a16="http://schemas.microsoft.com/office/drawing/2014/main" id="{3E969C3C-1D41-2046-5C5D-D8293B3294EC}"/>
              </a:ext>
            </a:extLst>
          </p:cNvPr>
          <p:cNvSpPr/>
          <p:nvPr/>
        </p:nvSpPr>
        <p:spPr>
          <a:xfrm>
            <a:off x="6621053" y="2083378"/>
            <a:ext cx="1047853" cy="49955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Fungsi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Eigen</a:t>
            </a:r>
            <a:endParaRPr lang="id-ID" dirty="0"/>
          </a:p>
        </p:txBody>
      </p:sp>
      <p:sp>
        <p:nvSpPr>
          <p:cNvPr id="24" name="Persegi Panjang 23">
            <a:extLst>
              <a:ext uri="{FF2B5EF4-FFF2-40B4-BE49-F238E27FC236}">
                <a16:creationId xmlns:a16="http://schemas.microsoft.com/office/drawing/2014/main" id="{15A651BC-25BD-CADC-77E5-630EA9BCA19B}"/>
              </a:ext>
            </a:extLst>
          </p:cNvPr>
          <p:cNvSpPr/>
          <p:nvPr/>
        </p:nvSpPr>
        <p:spPr>
          <a:xfrm>
            <a:off x="11275059" y="508475"/>
            <a:ext cx="916941" cy="641619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Kotak Teks 24">
            <a:extLst>
              <a:ext uri="{FF2B5EF4-FFF2-40B4-BE49-F238E27FC236}">
                <a16:creationId xmlns:a16="http://schemas.microsoft.com/office/drawing/2014/main" id="{A3A0FEA6-6E7A-6030-5E48-48255E991B8A}"/>
              </a:ext>
            </a:extLst>
          </p:cNvPr>
          <p:cNvSpPr txBox="1"/>
          <p:nvPr/>
        </p:nvSpPr>
        <p:spPr>
          <a:xfrm rot="16200000">
            <a:off x="8620413" y="3353085"/>
            <a:ext cx="6278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KP </a:t>
            </a:r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TANPA MEDAN LISTRIK</a:t>
            </a:r>
            <a:endParaRPr lang="id-ID" sz="36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3" name="Persegi Panjang: Sudut Lengkung 32">
            <a:extLst>
              <a:ext uri="{FF2B5EF4-FFF2-40B4-BE49-F238E27FC236}">
                <a16:creationId xmlns:a16="http://schemas.microsoft.com/office/drawing/2014/main" id="{3C79F15F-68BE-9B5B-EB4E-77A3E125462C}"/>
              </a:ext>
            </a:extLst>
          </p:cNvPr>
          <p:cNvSpPr/>
          <p:nvPr/>
        </p:nvSpPr>
        <p:spPr>
          <a:xfrm>
            <a:off x="6584335" y="2643687"/>
            <a:ext cx="1347458" cy="4563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Nilai Eigen</a:t>
            </a:r>
            <a:endParaRPr lang="id-ID" dirty="0"/>
          </a:p>
        </p:txBody>
      </p:sp>
      <p:sp>
        <p:nvSpPr>
          <p:cNvPr id="34" name="Persegi Panjang: Sudut Lengkung 33">
            <a:extLst>
              <a:ext uri="{FF2B5EF4-FFF2-40B4-BE49-F238E27FC236}">
                <a16:creationId xmlns:a16="http://schemas.microsoft.com/office/drawing/2014/main" id="{F9E42166-9AF1-ECAA-83FF-15F404B39334}"/>
              </a:ext>
            </a:extLst>
          </p:cNvPr>
          <p:cNvSpPr/>
          <p:nvPr/>
        </p:nvSpPr>
        <p:spPr>
          <a:xfrm>
            <a:off x="7986800" y="3294349"/>
            <a:ext cx="1144761" cy="715407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Pita </a:t>
            </a:r>
            <a:r>
              <a:rPr lang="en-US" dirty="0" err="1"/>
              <a:t>Energi</a:t>
            </a:r>
            <a:endParaRPr lang="id-I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Persegi Panjang: Sudut Lengkung 34">
                <a:extLst>
                  <a:ext uri="{FF2B5EF4-FFF2-40B4-BE49-F238E27FC236}">
                    <a16:creationId xmlns:a16="http://schemas.microsoft.com/office/drawing/2014/main" id="{1E75A9EF-6C1C-A427-C310-CB39537C9372}"/>
                  </a:ext>
                </a:extLst>
              </p:cNvPr>
              <p:cNvSpPr/>
              <p:nvPr/>
            </p:nvSpPr>
            <p:spPr>
              <a:xfrm>
                <a:off x="8679006" y="1914025"/>
                <a:ext cx="989714" cy="584775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id-ID" dirty="0"/>
              </a:p>
            </p:txBody>
          </p:sp>
        </mc:Choice>
        <mc:Fallback>
          <p:sp>
            <p:nvSpPr>
              <p:cNvPr id="35" name="Persegi Panjang: Sudut Lengkung 34">
                <a:extLst>
                  <a:ext uri="{FF2B5EF4-FFF2-40B4-BE49-F238E27FC236}">
                    <a16:creationId xmlns:a16="http://schemas.microsoft.com/office/drawing/2014/main" id="{1E75A9EF-6C1C-A427-C310-CB39537C93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9006" y="1914025"/>
                <a:ext cx="989714" cy="584775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Panah: Kanan 38">
            <a:extLst>
              <a:ext uri="{FF2B5EF4-FFF2-40B4-BE49-F238E27FC236}">
                <a16:creationId xmlns:a16="http://schemas.microsoft.com/office/drawing/2014/main" id="{671AC336-EE97-9823-2B1B-E0F899D4801E}"/>
              </a:ext>
            </a:extLst>
          </p:cNvPr>
          <p:cNvSpPr/>
          <p:nvPr/>
        </p:nvSpPr>
        <p:spPr>
          <a:xfrm rot="19615360">
            <a:off x="9757299" y="2609500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Persegi Panjang: Sudut Lengkung 1">
            <a:extLst>
              <a:ext uri="{FF2B5EF4-FFF2-40B4-BE49-F238E27FC236}">
                <a16:creationId xmlns:a16="http://schemas.microsoft.com/office/drawing/2014/main" id="{83E1DF0C-138F-704D-B6A6-E623A15A6E38}"/>
              </a:ext>
            </a:extLst>
          </p:cNvPr>
          <p:cNvSpPr/>
          <p:nvPr/>
        </p:nvSpPr>
        <p:spPr>
          <a:xfrm>
            <a:off x="10225802" y="2157598"/>
            <a:ext cx="1032615" cy="72878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Kurva</a:t>
            </a:r>
            <a:r>
              <a:rPr lang="en-US" dirty="0"/>
              <a:t> </a:t>
            </a:r>
            <a:r>
              <a:rPr lang="en-US" dirty="0" err="1"/>
              <a:t>Dispersi</a:t>
            </a:r>
            <a:endParaRPr lang="id-ID" dirty="0"/>
          </a:p>
        </p:txBody>
      </p:sp>
      <p:sp>
        <p:nvSpPr>
          <p:cNvPr id="12" name="Panah: Kanan 11">
            <a:extLst>
              <a:ext uri="{FF2B5EF4-FFF2-40B4-BE49-F238E27FC236}">
                <a16:creationId xmlns:a16="http://schemas.microsoft.com/office/drawing/2014/main" id="{E20908B6-F376-7F0D-FD88-1E11E3A6B0B1}"/>
              </a:ext>
            </a:extLst>
          </p:cNvPr>
          <p:cNvSpPr/>
          <p:nvPr/>
        </p:nvSpPr>
        <p:spPr>
          <a:xfrm>
            <a:off x="7995125" y="2691962"/>
            <a:ext cx="466725" cy="256875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Persegi Panjang: Sudut Lengkung 35">
            <a:extLst>
              <a:ext uri="{FF2B5EF4-FFF2-40B4-BE49-F238E27FC236}">
                <a16:creationId xmlns:a16="http://schemas.microsoft.com/office/drawing/2014/main" id="{52AF3088-3F0A-C626-10CB-39DB6D5B89CC}"/>
              </a:ext>
            </a:extLst>
          </p:cNvPr>
          <p:cNvSpPr/>
          <p:nvPr/>
        </p:nvSpPr>
        <p:spPr>
          <a:xfrm>
            <a:off x="8559181" y="2571675"/>
            <a:ext cx="1123994" cy="5232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Spektrum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Energi</a:t>
            </a:r>
            <a:endParaRPr lang="id-ID" dirty="0"/>
          </a:p>
        </p:txBody>
      </p:sp>
      <p:sp>
        <p:nvSpPr>
          <p:cNvPr id="45" name="Panah: Bengkok-Atas 44">
            <a:extLst>
              <a:ext uri="{FF2B5EF4-FFF2-40B4-BE49-F238E27FC236}">
                <a16:creationId xmlns:a16="http://schemas.microsoft.com/office/drawing/2014/main" id="{E346DF94-3AFC-3991-36D0-D4C8328C6B11}"/>
              </a:ext>
            </a:extLst>
          </p:cNvPr>
          <p:cNvSpPr/>
          <p:nvPr/>
        </p:nvSpPr>
        <p:spPr>
          <a:xfrm rot="5400000">
            <a:off x="7223860" y="3091032"/>
            <a:ext cx="523222" cy="675937"/>
          </a:xfrm>
          <a:prstGeom prst="bentUp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Panah: Kanan 2">
            <a:extLst>
              <a:ext uri="{FF2B5EF4-FFF2-40B4-BE49-F238E27FC236}">
                <a16:creationId xmlns:a16="http://schemas.microsoft.com/office/drawing/2014/main" id="{484C164B-B0BC-A4CD-66EC-98ADA269B8AF}"/>
              </a:ext>
            </a:extLst>
          </p:cNvPr>
          <p:cNvSpPr/>
          <p:nvPr/>
        </p:nvSpPr>
        <p:spPr>
          <a:xfrm>
            <a:off x="6060060" y="2214353"/>
            <a:ext cx="467451" cy="24551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Panah: Kanan 39">
            <a:extLst>
              <a:ext uri="{FF2B5EF4-FFF2-40B4-BE49-F238E27FC236}">
                <a16:creationId xmlns:a16="http://schemas.microsoft.com/office/drawing/2014/main" id="{88C6D1CD-E453-A914-1141-BDB90A8D1CCA}"/>
              </a:ext>
            </a:extLst>
          </p:cNvPr>
          <p:cNvSpPr/>
          <p:nvPr/>
        </p:nvSpPr>
        <p:spPr>
          <a:xfrm>
            <a:off x="7975054" y="2157598"/>
            <a:ext cx="466725" cy="256875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Panah: Kanan 40">
            <a:extLst>
              <a:ext uri="{FF2B5EF4-FFF2-40B4-BE49-F238E27FC236}">
                <a16:creationId xmlns:a16="http://schemas.microsoft.com/office/drawing/2014/main" id="{E4EBA271-49D4-B69D-5CDB-010D897C2E31}"/>
              </a:ext>
            </a:extLst>
          </p:cNvPr>
          <p:cNvSpPr/>
          <p:nvPr/>
        </p:nvSpPr>
        <p:spPr>
          <a:xfrm rot="856459">
            <a:off x="9757298" y="2164267"/>
            <a:ext cx="466725" cy="315874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754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00FEC5AB-D787-A666-43C0-67FB1F13BFF0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BD5360BE-225D-9EF4-3F44-17D382AB0ABB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7BEF9861-2B25-25C1-1EE6-55B32B64469C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8A0148CA-92DF-81E4-C484-5DF2ACB99884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90FE5F66-E1DA-8301-DE23-2566EEE85F3D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B7BD7D4C-1C4C-AC41-EDD0-2A44276F809B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sp>
        <p:nvSpPr>
          <p:cNvPr id="11" name="Kotak Teks 10">
            <a:extLst>
              <a:ext uri="{FF2B5EF4-FFF2-40B4-BE49-F238E27FC236}">
                <a16:creationId xmlns:a16="http://schemas.microsoft.com/office/drawing/2014/main" id="{F93D55FB-575C-BFDA-7E7B-9DA4C1CD4B17}"/>
              </a:ext>
            </a:extLst>
          </p:cNvPr>
          <p:cNvSpPr txBox="1"/>
          <p:nvPr/>
        </p:nvSpPr>
        <p:spPr>
          <a:xfrm>
            <a:off x="419100" y="4126915"/>
            <a:ext cx="5393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BAB  I</a:t>
            </a:r>
          </a:p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PENDAHULUAN</a:t>
            </a:r>
            <a:endParaRPr lang="id-ID" sz="54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3" name="Gambar 12">
            <a:extLst>
              <a:ext uri="{FF2B5EF4-FFF2-40B4-BE49-F238E27FC236}">
                <a16:creationId xmlns:a16="http://schemas.microsoft.com/office/drawing/2014/main" id="{6153EAF5-6043-A1FB-DDFE-DF5D2C28F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1217080"/>
            <a:ext cx="2604560" cy="260456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BF05BBBC-2CAD-FBCD-F092-B0E76E4376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904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259715" y="6276309"/>
            <a:ext cx="9243060" cy="517058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Diagram Alir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Implementasi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Program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Perhitungan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Komputasi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Potensial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Kronig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-Penney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Medan Listrik</a:t>
            </a:r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A145B3F6-782C-41FA-BA7E-89E4FC8D2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318870"/>
            <a:ext cx="3708400" cy="565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C7F743-A7D4-62F9-A220-20D0E9239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19DC0740-FE83-5687-6030-47220D0FCBBB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B7415E7D-38F1-298E-9DE7-8E58F3F9CBA4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7EAA2E4B-82BF-D16C-AA68-17C46EFAA95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DC2884E4-7C05-569C-231B-5E62018A1DC3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A2E556D9-C7B8-5F09-FEC7-6D86C86C7DE4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B7F5D2F1-3742-31F5-9809-371A0BC1E24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sp>
        <p:nvSpPr>
          <p:cNvPr id="11" name="Kotak Teks 10">
            <a:extLst>
              <a:ext uri="{FF2B5EF4-FFF2-40B4-BE49-F238E27FC236}">
                <a16:creationId xmlns:a16="http://schemas.microsoft.com/office/drawing/2014/main" id="{5D35EC3B-31CB-7C18-BCD1-E61B8218B296}"/>
              </a:ext>
            </a:extLst>
          </p:cNvPr>
          <p:cNvSpPr txBox="1"/>
          <p:nvPr/>
        </p:nvSpPr>
        <p:spPr>
          <a:xfrm>
            <a:off x="281985" y="4813299"/>
            <a:ext cx="69011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BAB  IV</a:t>
            </a:r>
          </a:p>
          <a:p>
            <a:r>
              <a:rPr lang="en-US" sz="50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HASIL &amp; PEMBAHASAN</a:t>
            </a:r>
            <a:endParaRPr lang="id-ID" sz="50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0EDFF851-945A-6B45-7B37-F8419B831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17D230-D7BC-5516-C2C4-78A80473C7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31795" y="491043"/>
            <a:ext cx="3764370" cy="37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12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87449" y="308365"/>
            <a:ext cx="6637257" cy="36933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1111885" y="302536"/>
            <a:ext cx="6201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bg1"/>
                </a:solidFill>
              </a:rPr>
              <a:t>Eigen Value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Kronig</a:t>
            </a:r>
            <a:r>
              <a:rPr lang="en-US" sz="1600" dirty="0">
                <a:solidFill>
                  <a:schemeClr val="bg1"/>
                </a:solidFill>
              </a:rPr>
              <a:t>-Penney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 </a:t>
            </a:r>
            <a:r>
              <a:rPr lang="en-US" sz="1600" dirty="0" err="1">
                <a:solidFill>
                  <a:schemeClr val="bg1"/>
                </a:solidFill>
              </a:rPr>
              <a:t>Komputasi</a:t>
            </a:r>
            <a:r>
              <a:rPr lang="en-US" sz="1600" dirty="0">
                <a:solidFill>
                  <a:schemeClr val="bg1"/>
                </a:solidFill>
              </a:rPr>
              <a:t> dan </a:t>
            </a:r>
            <a:r>
              <a:rPr lang="en-US" sz="1600" dirty="0" err="1">
                <a:solidFill>
                  <a:schemeClr val="bg1"/>
                </a:solidFill>
              </a:rPr>
              <a:t>Analitik</a:t>
            </a:r>
            <a:endParaRPr lang="id-ID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E25D2387-F91F-7B74-9DBA-B46AE0736B2D}"/>
                  </a:ext>
                </a:extLst>
              </p:cNvPr>
              <p:cNvSpPr txBox="1"/>
              <p:nvPr/>
            </p:nvSpPr>
            <p:spPr>
              <a:xfrm>
                <a:off x="730885" y="1360554"/>
                <a:ext cx="67103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lebar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penghalang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sebesar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2 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𝑢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id-ID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E25D2387-F91F-7B74-9DBA-B46AE0736B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885" y="1360554"/>
                <a:ext cx="6710362" cy="369332"/>
              </a:xfrm>
              <a:prstGeom prst="rect">
                <a:avLst/>
              </a:prstGeom>
              <a:blipFill>
                <a:blip r:embed="rId3"/>
                <a:stretch>
                  <a:fillRect l="-817" t="-8197" b="-24590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el 2">
                <a:extLst>
                  <a:ext uri="{FF2B5EF4-FFF2-40B4-BE49-F238E27FC236}">
                    <a16:creationId xmlns:a16="http://schemas.microsoft.com/office/drawing/2014/main" id="{6F5679CE-3CF9-B013-E832-D890B5BCE2D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6349604"/>
                  </p:ext>
                </p:extLst>
              </p:nvPr>
            </p:nvGraphicFramePr>
            <p:xfrm>
              <a:off x="573501" y="1834474"/>
              <a:ext cx="9037224" cy="3623304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9296">
                      <a:extLst>
                        <a:ext uri="{9D8B030D-6E8A-4147-A177-3AD203B41FA5}">
                          <a16:colId xmlns:a16="http://schemas.microsoft.com/office/drawing/2014/main" val="142355957"/>
                        </a:ext>
                      </a:extLst>
                    </a:gridCol>
                    <a:gridCol w="2669222">
                      <a:extLst>
                        <a:ext uri="{9D8B030D-6E8A-4147-A177-3AD203B41FA5}">
                          <a16:colId xmlns:a16="http://schemas.microsoft.com/office/drawing/2014/main" val="955216313"/>
                        </a:ext>
                      </a:extLst>
                    </a:gridCol>
                    <a:gridCol w="1365410">
                      <a:extLst>
                        <a:ext uri="{9D8B030D-6E8A-4147-A177-3AD203B41FA5}">
                          <a16:colId xmlns:a16="http://schemas.microsoft.com/office/drawing/2014/main" val="202886897"/>
                        </a:ext>
                      </a:extLst>
                    </a:gridCol>
                    <a:gridCol w="2727886">
                      <a:extLst>
                        <a:ext uri="{9D8B030D-6E8A-4147-A177-3AD203B41FA5}">
                          <a16:colId xmlns:a16="http://schemas.microsoft.com/office/drawing/2014/main" val="3561225912"/>
                        </a:ext>
                      </a:extLst>
                    </a:gridCol>
                    <a:gridCol w="1365410">
                      <a:extLst>
                        <a:ext uri="{9D8B030D-6E8A-4147-A177-3AD203B41FA5}">
                          <a16:colId xmlns:a16="http://schemas.microsoft.com/office/drawing/2014/main" val="2834477773"/>
                        </a:ext>
                      </a:extLst>
                    </a:gridCol>
                  </a:tblGrid>
                  <a:tr h="94304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Energi Band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Komputasi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Analitik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350777620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0.05344-0.05751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0.0041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0.05340-0.05750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0.0041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043919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0.21059-0.22925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0.0187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0.21055-0.22935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0.0188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71468518"/>
                      </a:ext>
                    </a:extLst>
                  </a:tr>
                  <a:tr h="35201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0.46086-0.51296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0.0521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0.46095-0.51315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0.0522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08267358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0.78335-0.90438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0.1210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0.78345-0.90480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0.1214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2552882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1.15000-1.39749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0.2475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1.15006-1.39831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0.2483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664027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1.55258-1.98449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0.4319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1.55231-1.98596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0.4337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6690704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el 2">
                <a:extLst>
                  <a:ext uri="{FF2B5EF4-FFF2-40B4-BE49-F238E27FC236}">
                    <a16:creationId xmlns:a16="http://schemas.microsoft.com/office/drawing/2014/main" id="{6F5679CE-3CF9-B013-E832-D890B5BCE2D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6349604"/>
                  </p:ext>
                </p:extLst>
              </p:nvPr>
            </p:nvGraphicFramePr>
            <p:xfrm>
              <a:off x="573501" y="1834474"/>
              <a:ext cx="9037224" cy="3623304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9296">
                      <a:extLst>
                        <a:ext uri="{9D8B030D-6E8A-4147-A177-3AD203B41FA5}">
                          <a16:colId xmlns:a16="http://schemas.microsoft.com/office/drawing/2014/main" val="142355957"/>
                        </a:ext>
                      </a:extLst>
                    </a:gridCol>
                    <a:gridCol w="2669222">
                      <a:extLst>
                        <a:ext uri="{9D8B030D-6E8A-4147-A177-3AD203B41FA5}">
                          <a16:colId xmlns:a16="http://schemas.microsoft.com/office/drawing/2014/main" val="955216313"/>
                        </a:ext>
                      </a:extLst>
                    </a:gridCol>
                    <a:gridCol w="1365410">
                      <a:extLst>
                        <a:ext uri="{9D8B030D-6E8A-4147-A177-3AD203B41FA5}">
                          <a16:colId xmlns:a16="http://schemas.microsoft.com/office/drawing/2014/main" val="202886897"/>
                        </a:ext>
                      </a:extLst>
                    </a:gridCol>
                    <a:gridCol w="2727886">
                      <a:extLst>
                        <a:ext uri="{9D8B030D-6E8A-4147-A177-3AD203B41FA5}">
                          <a16:colId xmlns:a16="http://schemas.microsoft.com/office/drawing/2014/main" val="3561225912"/>
                        </a:ext>
                      </a:extLst>
                    </a:gridCol>
                    <a:gridCol w="1365410">
                      <a:extLst>
                        <a:ext uri="{9D8B030D-6E8A-4147-A177-3AD203B41FA5}">
                          <a16:colId xmlns:a16="http://schemas.microsoft.com/office/drawing/2014/main" val="2834477773"/>
                        </a:ext>
                      </a:extLst>
                    </a:gridCol>
                  </a:tblGrid>
                  <a:tr h="94304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Energi Band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34247" t="-645" r="-205479" b="-2858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262500" t="-645" r="-301786" b="-2858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81250" t="-645" r="-50893" b="-2858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562500" t="-645" r="-1786" b="-2858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50777620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0.05344-0.05751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0.0041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0.05340-0.05750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0.0041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043919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0.21059-0.22925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0.0187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0.21055-0.22935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0.0188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71468518"/>
                      </a:ext>
                    </a:extLst>
                  </a:tr>
                  <a:tr h="352017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0.46086-0.51296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0.0521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0.46095-0.51315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0.0522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08267358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0.78335-0.90438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0.1210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0.78345-0.90480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0.1214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2552882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1.15000-1.39749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0.2475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1.15006-1.39831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0.2483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6640273"/>
                      </a:ext>
                    </a:extLst>
                  </a:tr>
                  <a:tr h="46564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1.55258-1.98449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0.4319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1.55231-1.98596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0.4337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6690704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9933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87449" y="308365"/>
            <a:ext cx="6637257" cy="36933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1111885" y="302536"/>
            <a:ext cx="6201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bg1"/>
                </a:solidFill>
              </a:rPr>
              <a:t>Eigen Value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Kronig</a:t>
            </a:r>
            <a:r>
              <a:rPr lang="en-US" sz="1600" dirty="0">
                <a:solidFill>
                  <a:schemeClr val="bg1"/>
                </a:solidFill>
              </a:rPr>
              <a:t>-Penney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 </a:t>
            </a:r>
            <a:r>
              <a:rPr lang="en-US" sz="1600" dirty="0" err="1">
                <a:solidFill>
                  <a:schemeClr val="bg1"/>
                </a:solidFill>
              </a:rPr>
              <a:t>Komputasi</a:t>
            </a:r>
            <a:r>
              <a:rPr lang="en-US" sz="1600" dirty="0">
                <a:solidFill>
                  <a:schemeClr val="bg1"/>
                </a:solidFill>
              </a:rPr>
              <a:t> dan </a:t>
            </a:r>
            <a:r>
              <a:rPr lang="en-US" sz="1600" dirty="0" err="1">
                <a:solidFill>
                  <a:schemeClr val="bg1"/>
                </a:solidFill>
              </a:rPr>
              <a:t>Analitik</a:t>
            </a:r>
            <a:endParaRPr lang="id-ID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Kotak Teks 18">
                <a:extLst>
                  <a:ext uri="{FF2B5EF4-FFF2-40B4-BE49-F238E27FC236}">
                    <a16:creationId xmlns:a16="http://schemas.microsoft.com/office/drawing/2014/main" id="{DB527732-B66B-9E2C-4158-2265691D840B}"/>
                  </a:ext>
                </a:extLst>
              </p:cNvPr>
              <p:cNvSpPr txBox="1"/>
              <p:nvPr/>
            </p:nvSpPr>
            <p:spPr>
              <a:xfrm>
                <a:off x="415923" y="1121102"/>
                <a:ext cx="67103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lebar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penghalang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sebesar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𝑢</m:t>
                    </m:r>
                  </m:oMath>
                </a14:m>
                <a:endParaRPr lang="id-ID" dirty="0"/>
              </a:p>
            </p:txBody>
          </p:sp>
        </mc:Choice>
        <mc:Fallback>
          <p:sp>
            <p:nvSpPr>
              <p:cNvPr id="19" name="Kotak Teks 18">
                <a:extLst>
                  <a:ext uri="{FF2B5EF4-FFF2-40B4-BE49-F238E27FC236}">
                    <a16:creationId xmlns:a16="http://schemas.microsoft.com/office/drawing/2014/main" id="{DB527732-B66B-9E2C-4158-2265691D84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923" y="1121102"/>
                <a:ext cx="6710362" cy="369332"/>
              </a:xfrm>
              <a:prstGeom prst="rect">
                <a:avLst/>
              </a:prstGeom>
              <a:blipFill>
                <a:blip r:embed="rId3"/>
                <a:stretch>
                  <a:fillRect l="-727" t="-11667" b="-25000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Kotak Teks 19">
                <a:extLst>
                  <a:ext uri="{FF2B5EF4-FFF2-40B4-BE49-F238E27FC236}">
                    <a16:creationId xmlns:a16="http://schemas.microsoft.com/office/drawing/2014/main" id="{5132E187-0201-60CC-716C-AF1BDE8770D0}"/>
                  </a:ext>
                </a:extLst>
              </p:cNvPr>
              <p:cNvSpPr txBox="1"/>
              <p:nvPr/>
            </p:nvSpPr>
            <p:spPr>
              <a:xfrm>
                <a:off x="415922" y="3745504"/>
                <a:ext cx="67103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lebar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penghalang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sebesar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𝑢</m:t>
                    </m:r>
                  </m:oMath>
                </a14:m>
                <a:endParaRPr lang="id-ID" dirty="0"/>
              </a:p>
            </p:txBody>
          </p:sp>
        </mc:Choice>
        <mc:Fallback>
          <p:sp>
            <p:nvSpPr>
              <p:cNvPr id="20" name="Kotak Teks 19">
                <a:extLst>
                  <a:ext uri="{FF2B5EF4-FFF2-40B4-BE49-F238E27FC236}">
                    <a16:creationId xmlns:a16="http://schemas.microsoft.com/office/drawing/2014/main" id="{5132E187-0201-60CC-716C-AF1BDE8770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922" y="3745504"/>
                <a:ext cx="6710362" cy="369332"/>
              </a:xfrm>
              <a:prstGeom prst="rect">
                <a:avLst/>
              </a:prstGeom>
              <a:blipFill>
                <a:blip r:embed="rId4"/>
                <a:stretch>
                  <a:fillRect l="-727" t="-9836" b="-22951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6" name="Tabel 15">
                <a:extLst>
                  <a:ext uri="{FF2B5EF4-FFF2-40B4-BE49-F238E27FC236}">
                    <a16:creationId xmlns:a16="http://schemas.microsoft.com/office/drawing/2014/main" id="{8B9D1C94-F190-ACA0-8067-0CD36918A9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8849645"/>
                  </p:ext>
                </p:extLst>
              </p:nvPr>
            </p:nvGraphicFramePr>
            <p:xfrm>
              <a:off x="415922" y="1564767"/>
              <a:ext cx="7600950" cy="207378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58808">
                      <a:extLst>
                        <a:ext uri="{9D8B030D-6E8A-4147-A177-3AD203B41FA5}">
                          <a16:colId xmlns:a16="http://schemas.microsoft.com/office/drawing/2014/main" val="4136237973"/>
                        </a:ext>
                      </a:extLst>
                    </a:gridCol>
                    <a:gridCol w="2181288">
                      <a:extLst>
                        <a:ext uri="{9D8B030D-6E8A-4147-A177-3AD203B41FA5}">
                          <a16:colId xmlns:a16="http://schemas.microsoft.com/office/drawing/2014/main" val="1750413630"/>
                        </a:ext>
                      </a:extLst>
                    </a:gridCol>
                    <a:gridCol w="1115813">
                      <a:extLst>
                        <a:ext uri="{9D8B030D-6E8A-4147-A177-3AD203B41FA5}">
                          <a16:colId xmlns:a16="http://schemas.microsoft.com/office/drawing/2014/main" val="4200117688"/>
                        </a:ext>
                      </a:extLst>
                    </a:gridCol>
                    <a:gridCol w="2229228">
                      <a:extLst>
                        <a:ext uri="{9D8B030D-6E8A-4147-A177-3AD203B41FA5}">
                          <a16:colId xmlns:a16="http://schemas.microsoft.com/office/drawing/2014/main" val="2007391754"/>
                        </a:ext>
                      </a:extLst>
                    </a:gridCol>
                    <a:gridCol w="1115813">
                      <a:extLst>
                        <a:ext uri="{9D8B030D-6E8A-4147-A177-3AD203B41FA5}">
                          <a16:colId xmlns:a16="http://schemas.microsoft.com/office/drawing/2014/main" val="431577536"/>
                        </a:ext>
                      </a:extLst>
                    </a:gridCol>
                  </a:tblGrid>
                  <a:tr h="42046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 err="1">
                              <a:effectLst/>
                            </a:rPr>
                            <a:t>Energi</a:t>
                          </a:r>
                          <a:r>
                            <a:rPr lang="en-ID" sz="1100" dirty="0">
                              <a:effectLst/>
                            </a:rPr>
                            <a:t> Band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Komputasi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r>
                            <a:rPr lang="id-ID" sz="1100">
                              <a:effectLst/>
                            </a:rPr>
                            <a:t> 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Analitik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28702005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0.05502-0.05639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0.05500-0.05600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39711297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0.21690-0.22403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0.0071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0.21735-0.22270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0.0054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135011827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0.47539-0.49777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0.0224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0.47635-0.49520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0.0189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70477790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0.80008-0.86708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0.0670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0.80150-0.86385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0.0624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57823362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1.12070-1.31282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0.1921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1.12171-1.31176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0.1901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479265230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1.40066-1.74065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0.3400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1.40026-1.74351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0.3433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49578504"/>
                      </a:ext>
                    </a:extLst>
                  </a:tr>
                  <a:tr h="21078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1.81262-1.99922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0.1866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1.81406-1.99926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0.1852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22111677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6" name="Tabel 15">
                <a:extLst>
                  <a:ext uri="{FF2B5EF4-FFF2-40B4-BE49-F238E27FC236}">
                    <a16:creationId xmlns:a16="http://schemas.microsoft.com/office/drawing/2014/main" id="{8B9D1C94-F190-ACA0-8067-0CD36918A9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8849645"/>
                  </p:ext>
                </p:extLst>
              </p:nvPr>
            </p:nvGraphicFramePr>
            <p:xfrm>
              <a:off x="415922" y="1564767"/>
              <a:ext cx="7600950" cy="207378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58808">
                      <a:extLst>
                        <a:ext uri="{9D8B030D-6E8A-4147-A177-3AD203B41FA5}">
                          <a16:colId xmlns:a16="http://schemas.microsoft.com/office/drawing/2014/main" val="4136237973"/>
                        </a:ext>
                      </a:extLst>
                    </a:gridCol>
                    <a:gridCol w="2181288">
                      <a:extLst>
                        <a:ext uri="{9D8B030D-6E8A-4147-A177-3AD203B41FA5}">
                          <a16:colId xmlns:a16="http://schemas.microsoft.com/office/drawing/2014/main" val="1750413630"/>
                        </a:ext>
                      </a:extLst>
                    </a:gridCol>
                    <a:gridCol w="1115813">
                      <a:extLst>
                        <a:ext uri="{9D8B030D-6E8A-4147-A177-3AD203B41FA5}">
                          <a16:colId xmlns:a16="http://schemas.microsoft.com/office/drawing/2014/main" val="4200117688"/>
                        </a:ext>
                      </a:extLst>
                    </a:gridCol>
                    <a:gridCol w="2229228">
                      <a:extLst>
                        <a:ext uri="{9D8B030D-6E8A-4147-A177-3AD203B41FA5}">
                          <a16:colId xmlns:a16="http://schemas.microsoft.com/office/drawing/2014/main" val="2007391754"/>
                        </a:ext>
                      </a:extLst>
                    </a:gridCol>
                    <a:gridCol w="1115813">
                      <a:extLst>
                        <a:ext uri="{9D8B030D-6E8A-4147-A177-3AD203B41FA5}">
                          <a16:colId xmlns:a16="http://schemas.microsoft.com/office/drawing/2014/main" val="431577536"/>
                        </a:ext>
                      </a:extLst>
                    </a:gridCol>
                  </a:tblGrid>
                  <a:tr h="42046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 err="1">
                              <a:effectLst/>
                            </a:rPr>
                            <a:t>Energi</a:t>
                          </a:r>
                          <a:r>
                            <a:rPr lang="en-ID" sz="1100" dirty="0">
                              <a:effectLst/>
                            </a:rPr>
                            <a:t> Band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44011" t="-1449" r="-205014" b="-4101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282514" t="-1449" r="-302186" b="-4101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191257" t="-1449" r="-51093" b="-4101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582514" t="-1449" r="-2186" b="-4101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28702005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0.05502-0.05639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0.05500-0.05600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39711297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0.21690-0.22403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0.0071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0.21735-0.22270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0.0054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135011827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0.47539-0.49777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0.0224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0.47635-0.49520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0.0189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70477790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0.80008-0.86708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0.0670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0.80150-0.86385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0.0624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57823362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1.12070-1.31282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0.1921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1.12171-1.31176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0.1901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479265230"/>
                      </a:ext>
                    </a:extLst>
                  </a:tr>
                  <a:tr h="24042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1.40066-1.74065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0.3400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1.40026-1.74351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0.3433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49578504"/>
                      </a:ext>
                    </a:extLst>
                  </a:tr>
                  <a:tr h="21078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1.81262-1.99922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0.1866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1.81406-1.99926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0.1852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22111677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7" name="Tabel 16">
                <a:extLst>
                  <a:ext uri="{FF2B5EF4-FFF2-40B4-BE49-F238E27FC236}">
                    <a16:creationId xmlns:a16="http://schemas.microsoft.com/office/drawing/2014/main" id="{63DC47B0-77FB-9FE3-8FE1-A061F9A0F24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5482805"/>
                  </p:ext>
                </p:extLst>
              </p:nvPr>
            </p:nvGraphicFramePr>
            <p:xfrm>
              <a:off x="415922" y="4221793"/>
              <a:ext cx="7600950" cy="2169481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036327">
                      <a:extLst>
                        <a:ext uri="{9D8B030D-6E8A-4147-A177-3AD203B41FA5}">
                          <a16:colId xmlns:a16="http://schemas.microsoft.com/office/drawing/2014/main" val="3173267540"/>
                        </a:ext>
                      </a:extLst>
                    </a:gridCol>
                    <a:gridCol w="2126173">
                      <a:extLst>
                        <a:ext uri="{9D8B030D-6E8A-4147-A177-3AD203B41FA5}">
                          <a16:colId xmlns:a16="http://schemas.microsoft.com/office/drawing/2014/main" val="3938526408"/>
                        </a:ext>
                      </a:extLst>
                    </a:gridCol>
                    <a:gridCol w="1132419">
                      <a:extLst>
                        <a:ext uri="{9D8B030D-6E8A-4147-A177-3AD203B41FA5}">
                          <a16:colId xmlns:a16="http://schemas.microsoft.com/office/drawing/2014/main" val="523767046"/>
                        </a:ext>
                      </a:extLst>
                    </a:gridCol>
                    <a:gridCol w="2173612">
                      <a:extLst>
                        <a:ext uri="{9D8B030D-6E8A-4147-A177-3AD203B41FA5}">
                          <a16:colId xmlns:a16="http://schemas.microsoft.com/office/drawing/2014/main" val="498276519"/>
                        </a:ext>
                      </a:extLst>
                    </a:gridCol>
                    <a:gridCol w="1132419">
                      <a:extLst>
                        <a:ext uri="{9D8B030D-6E8A-4147-A177-3AD203B41FA5}">
                          <a16:colId xmlns:a16="http://schemas.microsoft.com/office/drawing/2014/main" val="4231262802"/>
                        </a:ext>
                      </a:extLst>
                    </a:gridCol>
                  </a:tblGrid>
                  <a:tr h="46178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Energi Band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Komputasi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Analitik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Lebar pita </a:t>
                          </a:r>
                          <a14:m>
                            <m:oMath xmlns:m="http://schemas.openxmlformats.org/officeDocument/2006/math"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id-ID" sz="1100">
                                  <a:effectLst/>
                                  <a:latin typeface="Cambria Math" panose="02040503050406030204" pitchFamily="18" charset="0"/>
                                </a:rPr>
                                <m:t>.)</m:t>
                              </m:r>
                            </m:oMath>
                          </a14:m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65581746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0.05519-0.05600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0.0008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0.05540-0.05565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0.0003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108364168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0.21843-0.22214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0.0037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0.21925-0.22075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0.0015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50724232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0.48042-0.49175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0.0113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0.48215-0.48890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0.0068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42605448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0.80966-0.84934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0.0397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0.81195-0.84525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0.0333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77298640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1.09812-1.55901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0.4609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1.09876-1.55911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0.4604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777526232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1.67166-1.99732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0.3257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1.67401-1.99971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0.3257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55392947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7" name="Tabel 16">
                <a:extLst>
                  <a:ext uri="{FF2B5EF4-FFF2-40B4-BE49-F238E27FC236}">
                    <a16:creationId xmlns:a16="http://schemas.microsoft.com/office/drawing/2014/main" id="{63DC47B0-77FB-9FE3-8FE1-A061F9A0F24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5482805"/>
                  </p:ext>
                </p:extLst>
              </p:nvPr>
            </p:nvGraphicFramePr>
            <p:xfrm>
              <a:off x="415922" y="4221793"/>
              <a:ext cx="7600950" cy="2169481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036327">
                      <a:extLst>
                        <a:ext uri="{9D8B030D-6E8A-4147-A177-3AD203B41FA5}">
                          <a16:colId xmlns:a16="http://schemas.microsoft.com/office/drawing/2014/main" val="3173267540"/>
                        </a:ext>
                      </a:extLst>
                    </a:gridCol>
                    <a:gridCol w="2126173">
                      <a:extLst>
                        <a:ext uri="{9D8B030D-6E8A-4147-A177-3AD203B41FA5}">
                          <a16:colId xmlns:a16="http://schemas.microsoft.com/office/drawing/2014/main" val="3938526408"/>
                        </a:ext>
                      </a:extLst>
                    </a:gridCol>
                    <a:gridCol w="1132419">
                      <a:extLst>
                        <a:ext uri="{9D8B030D-6E8A-4147-A177-3AD203B41FA5}">
                          <a16:colId xmlns:a16="http://schemas.microsoft.com/office/drawing/2014/main" val="523767046"/>
                        </a:ext>
                      </a:extLst>
                    </a:gridCol>
                    <a:gridCol w="2173612">
                      <a:extLst>
                        <a:ext uri="{9D8B030D-6E8A-4147-A177-3AD203B41FA5}">
                          <a16:colId xmlns:a16="http://schemas.microsoft.com/office/drawing/2014/main" val="498276519"/>
                        </a:ext>
                      </a:extLst>
                    </a:gridCol>
                    <a:gridCol w="1132419">
                      <a:extLst>
                        <a:ext uri="{9D8B030D-6E8A-4147-A177-3AD203B41FA5}">
                          <a16:colId xmlns:a16="http://schemas.microsoft.com/office/drawing/2014/main" val="4231262802"/>
                        </a:ext>
                      </a:extLst>
                    </a:gridCol>
                  </a:tblGrid>
                  <a:tr h="46178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>
                              <a:effectLst/>
                            </a:rPr>
                            <a:t>Energi Band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6"/>
                          <a:stretch>
                            <a:fillRect l="-48997" t="-1316" r="-210029" b="-37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6"/>
                          <a:stretch>
                            <a:fillRect l="-279570" t="-1316" r="-294086" b="-37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6"/>
                          <a:stretch>
                            <a:fillRect l="-197759" t="-1316" r="-53221" b="-37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ctr">
                        <a:blipFill>
                          <a:blip r:embed="rId6"/>
                          <a:stretch>
                            <a:fillRect l="-571505" t="-1316" r="-2151" b="-37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5581746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0.05519-0.05600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0.0008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0.05540-0.05565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0.0003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108364168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2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0.21843-0.22214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0.0037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0.21925-0.22075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0.0015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50724232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3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0.48042-0.49175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0.0113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0.48215-0.48890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0.0068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42605448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0.80966-0.84934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0.0397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0.81195-0.84525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0.0333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77298640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5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1.09812-1.55901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0.4609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1.09876-1.55911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0.4604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777526232"/>
                      </a:ext>
                    </a:extLst>
                  </a:tr>
                  <a:tr h="28461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6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 dirty="0">
                              <a:effectLst/>
                            </a:rPr>
                            <a:t>1.67166-1.99732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0.3257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id-ID" sz="1100">
                              <a:effectLst/>
                            </a:rPr>
                            <a:t>1.67401-1.99971</a:t>
                          </a:r>
                          <a:endParaRPr lang="id-ID" sz="11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ID" sz="1100" dirty="0">
                              <a:effectLst/>
                            </a:rPr>
                            <a:t>0.3257</a:t>
                          </a:r>
                          <a:endParaRPr lang="id-ID" sz="1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55392947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304740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DEDEAF16-2F7E-C988-0CB3-FAB39E3913E6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0BDCBEC6-58CA-7315-102A-7697AC396881}"/>
              </a:ext>
            </a:extLst>
          </p:cNvPr>
          <p:cNvSpPr/>
          <p:nvPr/>
        </p:nvSpPr>
        <p:spPr>
          <a:xfrm>
            <a:off x="19050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90AB223E-2728-9230-E190-2F11C71D1A6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4790" y="64633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8F1EE22D-6E8C-9F81-BB80-F0C644E90504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6960F88E-1B3F-01E1-D8B0-1858A5262CDC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46088B2A-6A82-4610-36F6-3000EA0517F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066026A0-E033-2D03-8809-5775E312D7E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B64076BF-8131-7386-B522-DFFF15EC9970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B14069C6-3514-2B0D-AF0E-0A56A1700E36}"/>
              </a:ext>
            </a:extLst>
          </p:cNvPr>
          <p:cNvSpPr/>
          <p:nvPr/>
        </p:nvSpPr>
        <p:spPr>
          <a:xfrm>
            <a:off x="190500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Persegi Panjang 15">
            <a:extLst>
              <a:ext uri="{FF2B5EF4-FFF2-40B4-BE49-F238E27FC236}">
                <a16:creationId xmlns:a16="http://schemas.microsoft.com/office/drawing/2014/main" id="{D3677A8C-4152-44AA-7D01-3AB002C3452F}"/>
              </a:ext>
            </a:extLst>
          </p:cNvPr>
          <p:cNvSpPr/>
          <p:nvPr/>
        </p:nvSpPr>
        <p:spPr>
          <a:xfrm>
            <a:off x="5562838" y="293890"/>
            <a:ext cx="933213" cy="656411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Persegi Panjang: Sudut Lengkung 28">
            <a:extLst>
              <a:ext uri="{FF2B5EF4-FFF2-40B4-BE49-F238E27FC236}">
                <a16:creationId xmlns:a16="http://schemas.microsoft.com/office/drawing/2014/main" id="{BF18DE92-33B8-E10D-326D-BF9952F3CC50}"/>
              </a:ext>
            </a:extLst>
          </p:cNvPr>
          <p:cNvSpPr/>
          <p:nvPr/>
        </p:nvSpPr>
        <p:spPr>
          <a:xfrm>
            <a:off x="7032156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Kotak Teks 29">
            <a:extLst>
              <a:ext uri="{FF2B5EF4-FFF2-40B4-BE49-F238E27FC236}">
                <a16:creationId xmlns:a16="http://schemas.microsoft.com/office/drawing/2014/main" id="{B2F872AE-0394-EF2F-FF6B-B928B312FE45}"/>
              </a:ext>
            </a:extLst>
          </p:cNvPr>
          <p:cNvSpPr txBox="1"/>
          <p:nvPr/>
        </p:nvSpPr>
        <p:spPr>
          <a:xfrm>
            <a:off x="7226065" y="923649"/>
            <a:ext cx="4184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Spektrum </a:t>
            </a:r>
            <a:r>
              <a:rPr lang="en-US" sz="1600" dirty="0" err="1">
                <a:solidFill>
                  <a:schemeClr val="bg1"/>
                </a:solidFill>
              </a:rPr>
              <a:t>Energi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 </a:t>
            </a:r>
            <a:r>
              <a:rPr lang="en-US" sz="1600" dirty="0" err="1">
                <a:solidFill>
                  <a:schemeClr val="bg1"/>
                </a:solidFill>
              </a:rPr>
              <a:t>Analitik</a:t>
            </a:r>
            <a:endParaRPr lang="id-ID" sz="1600" dirty="0">
              <a:solidFill>
                <a:schemeClr val="bg1"/>
              </a:solidFill>
            </a:endParaRPr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94D0F910-ABB6-12FE-8C75-F39F9B54CDB2}"/>
              </a:ext>
            </a:extLst>
          </p:cNvPr>
          <p:cNvSpPr txBox="1"/>
          <p:nvPr/>
        </p:nvSpPr>
        <p:spPr>
          <a:xfrm>
            <a:off x="482600" y="963791"/>
            <a:ext cx="4184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Spektrum </a:t>
            </a:r>
            <a:r>
              <a:rPr lang="en-US" sz="1600" dirty="0" err="1">
                <a:solidFill>
                  <a:schemeClr val="bg1"/>
                </a:solidFill>
              </a:rPr>
              <a:t>Energi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 </a:t>
            </a:r>
            <a:r>
              <a:rPr lang="en-US" sz="1600" dirty="0" err="1">
                <a:solidFill>
                  <a:schemeClr val="bg1"/>
                </a:solidFill>
              </a:rPr>
              <a:t>Komputasi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8161D6A5-A587-439A-4241-A98FC98DF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02" y="1528349"/>
            <a:ext cx="3323961" cy="4787786"/>
          </a:xfrm>
          <a:prstGeom prst="rect">
            <a:avLst/>
          </a:prstGeom>
        </p:spPr>
      </p:pic>
      <p:pic>
        <p:nvPicPr>
          <p:cNvPr id="14" name="Gambar 13">
            <a:extLst>
              <a:ext uri="{FF2B5EF4-FFF2-40B4-BE49-F238E27FC236}">
                <a16:creationId xmlns:a16="http://schemas.microsoft.com/office/drawing/2014/main" id="{B6EB264B-CEF9-20ED-CBA6-FB2125662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179" y="1545281"/>
            <a:ext cx="3553321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3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Kurva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Dispersi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91F4F02D-CEA2-6CE9-7A8B-8F5EDAA98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518" y="1183494"/>
            <a:ext cx="3887682" cy="4212454"/>
          </a:xfrm>
          <a:prstGeom prst="rect">
            <a:avLst/>
          </a:prstGeom>
        </p:spPr>
      </p:pic>
      <p:sp>
        <p:nvSpPr>
          <p:cNvPr id="14" name="Kotak Teks 13">
            <a:extLst>
              <a:ext uri="{FF2B5EF4-FFF2-40B4-BE49-F238E27FC236}">
                <a16:creationId xmlns:a16="http://schemas.microsoft.com/office/drawing/2014/main" id="{6C692791-2B56-8CFC-1771-87F63395179A}"/>
              </a:ext>
            </a:extLst>
          </p:cNvPr>
          <p:cNvSpPr txBox="1"/>
          <p:nvPr/>
        </p:nvSpPr>
        <p:spPr>
          <a:xfrm>
            <a:off x="3604270" y="5674506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Penghalang</a:t>
            </a:r>
            <a:r>
              <a:rPr lang="en-US" sz="1600" dirty="0"/>
              <a:t> (b) = 2 </a:t>
            </a:r>
            <a:r>
              <a:rPr lang="en-US" sz="1600" dirty="0" err="1"/>
              <a:t>a.u</a:t>
            </a:r>
            <a:endParaRPr lang="id-ID" sz="1600" dirty="0"/>
          </a:p>
        </p:txBody>
      </p:sp>
    </p:spTree>
    <p:extLst>
      <p:ext uri="{BB962C8B-B14F-4D97-AF65-F5344CB8AC3E}">
        <p14:creationId xmlns:p14="http://schemas.microsoft.com/office/powerpoint/2010/main" val="250612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Kurva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Dispersi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Tanpa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EA98DCE5-91B1-CBA1-0F75-39E23ECB1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4" y="1368299"/>
            <a:ext cx="4073723" cy="4399503"/>
          </a:xfrm>
          <a:prstGeom prst="rect">
            <a:avLst/>
          </a:prstGeom>
        </p:spPr>
      </p:pic>
      <p:pic>
        <p:nvPicPr>
          <p:cNvPr id="12" name="Gambar 11">
            <a:extLst>
              <a:ext uri="{FF2B5EF4-FFF2-40B4-BE49-F238E27FC236}">
                <a16:creationId xmlns:a16="http://schemas.microsoft.com/office/drawing/2014/main" id="{43CC9D48-1AD6-2697-2FFB-8F76D83EA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2550" y="1451927"/>
            <a:ext cx="3902990" cy="4145766"/>
          </a:xfrm>
          <a:prstGeom prst="rect">
            <a:avLst/>
          </a:prstGeom>
        </p:spPr>
      </p:pic>
      <p:sp>
        <p:nvSpPr>
          <p:cNvPr id="16" name="Kotak Teks 15">
            <a:extLst>
              <a:ext uri="{FF2B5EF4-FFF2-40B4-BE49-F238E27FC236}">
                <a16:creationId xmlns:a16="http://schemas.microsoft.com/office/drawing/2014/main" id="{AD80450E-A6BD-713D-74CB-0D9CC28309F5}"/>
              </a:ext>
            </a:extLst>
          </p:cNvPr>
          <p:cNvSpPr txBox="1"/>
          <p:nvPr/>
        </p:nvSpPr>
        <p:spPr>
          <a:xfrm>
            <a:off x="470694" y="5869542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Penghalang</a:t>
            </a:r>
            <a:r>
              <a:rPr lang="en-US" sz="1600" dirty="0"/>
              <a:t> (b) = 3 </a:t>
            </a:r>
            <a:r>
              <a:rPr lang="en-US" sz="1600" dirty="0" err="1"/>
              <a:t>a.u</a:t>
            </a:r>
            <a:endParaRPr lang="id-ID" sz="1600" dirty="0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8832BDB0-BF8A-9BB9-7A95-C384022BB48D}"/>
              </a:ext>
            </a:extLst>
          </p:cNvPr>
          <p:cNvSpPr txBox="1"/>
          <p:nvPr/>
        </p:nvSpPr>
        <p:spPr>
          <a:xfrm>
            <a:off x="6512550" y="5772142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Penghalang</a:t>
            </a:r>
            <a:r>
              <a:rPr lang="en-US" sz="1600" dirty="0"/>
              <a:t> (b) = 4 </a:t>
            </a:r>
            <a:r>
              <a:rPr lang="en-US" sz="1600" dirty="0" err="1"/>
              <a:t>a.u</a:t>
            </a:r>
            <a:endParaRPr lang="id-ID" sz="1600" dirty="0"/>
          </a:p>
        </p:txBody>
      </p:sp>
    </p:spTree>
    <p:extLst>
      <p:ext uri="{BB962C8B-B14F-4D97-AF65-F5344CB8AC3E}">
        <p14:creationId xmlns:p14="http://schemas.microsoft.com/office/powerpoint/2010/main" val="3456369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bg1"/>
                </a:solidFill>
              </a:rPr>
              <a:t>Eigen Value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Kronig</a:t>
            </a:r>
            <a:r>
              <a:rPr lang="en-US" sz="1600" dirty="0">
                <a:solidFill>
                  <a:schemeClr val="bg1"/>
                </a:solidFill>
              </a:rPr>
              <a:t>-Penney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0245B86F-C8BB-0A51-7FFC-D80BB1610F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849344"/>
              </p:ext>
            </p:extLst>
          </p:nvPr>
        </p:nvGraphicFramePr>
        <p:xfrm>
          <a:off x="1129735" y="1485799"/>
          <a:ext cx="8799850" cy="45349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3717">
                  <a:extLst>
                    <a:ext uri="{9D8B030D-6E8A-4147-A177-3AD203B41FA5}">
                      <a16:colId xmlns:a16="http://schemas.microsoft.com/office/drawing/2014/main" val="3306422757"/>
                    </a:ext>
                  </a:extLst>
                </a:gridCol>
                <a:gridCol w="3263717">
                  <a:extLst>
                    <a:ext uri="{9D8B030D-6E8A-4147-A177-3AD203B41FA5}">
                      <a16:colId xmlns:a16="http://schemas.microsoft.com/office/drawing/2014/main" val="2422696164"/>
                    </a:ext>
                  </a:extLst>
                </a:gridCol>
                <a:gridCol w="2272416">
                  <a:extLst>
                    <a:ext uri="{9D8B030D-6E8A-4147-A177-3AD203B41FA5}">
                      <a16:colId xmlns:a16="http://schemas.microsoft.com/office/drawing/2014/main" val="1763892007"/>
                    </a:ext>
                  </a:extLst>
                </a:gridCol>
              </a:tblGrid>
              <a:tr h="652968"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medan listrik 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Arial" panose="020B0604020202020204" pitchFamily="34" charset="0"/>
                        </a:rPr>
                        <a:t>×10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^(-4) 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Energy Band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Lebar Pita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65735678"/>
                  </a:ext>
                </a:extLst>
              </a:tr>
              <a:tr h="3587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FD5EA"/>
                          </a:highlight>
                          <a:latin typeface="Times New Roman" panose="02020603050405020304" pitchFamily="18" charset="0"/>
                        </a:rPr>
                        <a:t>0.055052-0.056393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FD5EA"/>
                          </a:highlight>
                          <a:latin typeface="Calibri" panose="020F0502020204030204" pitchFamily="34" charset="0"/>
                        </a:rPr>
                        <a:t>0.0013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07995822"/>
                  </a:ext>
                </a:extLst>
              </a:tr>
              <a:tr h="652968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0.216897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-0.224033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E9EBF5"/>
                          </a:highlight>
                          <a:latin typeface="Calibri" panose="020F0502020204030204" pitchFamily="34" charset="0"/>
                        </a:rPr>
                        <a:t>0.0071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84376366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0.475386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-0.497774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0.0224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524854906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0.800084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-0.867076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0.0670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1134815412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1.120705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-1.304051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0.1833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4175659150"/>
                  </a:ext>
                </a:extLst>
              </a:tr>
              <a:tr h="3587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1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0.034629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-0.077644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0.0430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212762961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0.199517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-0.244894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0.0454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682703092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0.460316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-0.518252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0.0579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256337344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0.786324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-0.887126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0.1008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915015080"/>
                  </a:ext>
                </a:extLst>
              </a:tr>
              <a:tr h="3587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1.108018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-1.300557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0.1925</a:t>
                      </a:r>
                      <a:endParaRPr lang="id-ID" sz="1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168663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959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bg1"/>
                </a:solidFill>
              </a:rPr>
              <a:t>Eigen Value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Kronig</a:t>
            </a:r>
            <a:r>
              <a:rPr lang="en-US" sz="1600" dirty="0">
                <a:solidFill>
                  <a:schemeClr val="bg1"/>
                </a:solidFill>
              </a:rPr>
              <a:t>-Penney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0245B86F-C8BB-0A51-7FFC-D80BB1610F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451938"/>
              </p:ext>
            </p:extLst>
          </p:nvPr>
        </p:nvGraphicFramePr>
        <p:xfrm>
          <a:off x="1146255" y="1063787"/>
          <a:ext cx="8503582" cy="38374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53836">
                  <a:extLst>
                    <a:ext uri="{9D8B030D-6E8A-4147-A177-3AD203B41FA5}">
                      <a16:colId xmlns:a16="http://schemas.microsoft.com/office/drawing/2014/main" val="3306422757"/>
                    </a:ext>
                  </a:extLst>
                </a:gridCol>
                <a:gridCol w="3153836">
                  <a:extLst>
                    <a:ext uri="{9D8B030D-6E8A-4147-A177-3AD203B41FA5}">
                      <a16:colId xmlns:a16="http://schemas.microsoft.com/office/drawing/2014/main" val="2422696164"/>
                    </a:ext>
                  </a:extLst>
                </a:gridCol>
                <a:gridCol w="2195910">
                  <a:extLst>
                    <a:ext uri="{9D8B030D-6E8A-4147-A177-3AD203B41FA5}">
                      <a16:colId xmlns:a16="http://schemas.microsoft.com/office/drawing/2014/main" val="1763892007"/>
                    </a:ext>
                  </a:extLst>
                </a:gridCol>
              </a:tblGrid>
              <a:tr h="385774"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medan listrik 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Arial" panose="020B0604020202020204" pitchFamily="34" charset="0"/>
                        </a:rPr>
                        <a:t>×10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^(-4) 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Energy Band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Lebar Pita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(</a:t>
                      </a:r>
                      <a:r>
                        <a:rPr lang="id-ID" sz="1100" b="0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a.u</a:t>
                      </a:r>
                      <a:r>
                        <a:rPr lang="id-ID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.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472C4"/>
                          </a:highlight>
                          <a:latin typeface="Cambria Math" panose="02040503050406030204" pitchFamily="18" charset="0"/>
                        </a:rPr>
                        <a:t>)</a:t>
                      </a:r>
                      <a:endParaRPr lang="id-ID" sz="11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472C4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65735678"/>
                  </a:ext>
                </a:extLst>
              </a:tr>
              <a:tr h="193866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2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0.013217-0.099071</a:t>
                      </a: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0.0859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379618719"/>
                  </a:ext>
                </a:extLst>
              </a:tr>
              <a:tr h="1890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  <a:latin typeface="+mn-lt"/>
                        </a:rPr>
                        <a:t>0.178807-0.266135</a:t>
                      </a: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0.0873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930349587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0.441940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-0.539118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0.0972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1362572750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0.769629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-0.907484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0.1379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4085678944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1.091770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-1.305985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0.2142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1234302044"/>
                  </a:ext>
                </a:extLst>
              </a:tr>
              <a:tr h="191802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3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0.001467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-0.120510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0.1190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713304287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0.157723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-0.287470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0.1297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774619838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0.421910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-0.560159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0.1382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556814987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0.751572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-0.928031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0.1765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341262922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1.074418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-1.304089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0.2297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942020294"/>
                  </a:ext>
                </a:extLst>
              </a:tr>
              <a:tr h="191802"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4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0.017998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-0.308847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0.2908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910522064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0.401509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-0.581299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0.1798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805867116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0.732597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-0.948710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0.2161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4008528171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1.056402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-1.301599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0.2452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434276768"/>
                  </a:ext>
                </a:extLst>
              </a:tr>
              <a:tr h="191802"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5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0.003145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-0.396060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0.3929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2754534519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0.401479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-0.602502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0.2010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1552190637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0.713117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-0.969486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0.2564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3311958617"/>
                  </a:ext>
                </a:extLst>
              </a:tr>
              <a:tr h="191802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1.037936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-1.310596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D" sz="1100" dirty="0">
                          <a:effectLst/>
                        </a:rPr>
                        <a:t>0.2727</a:t>
                      </a:r>
                      <a:endParaRPr lang="id-ID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089" marR="52089" marT="0" marB="0"/>
                </a:tc>
                <a:extLst>
                  <a:ext uri="{0D108BD9-81ED-4DB2-BD59-A6C34878D82A}">
                    <a16:rowId xmlns:a16="http://schemas.microsoft.com/office/drawing/2014/main" val="1598020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293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DEDEAF16-2F7E-C988-0CB3-FAB39E3913E6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0BDCBEC6-58CA-7315-102A-7697AC396881}"/>
              </a:ext>
            </a:extLst>
          </p:cNvPr>
          <p:cNvSpPr/>
          <p:nvPr/>
        </p:nvSpPr>
        <p:spPr>
          <a:xfrm>
            <a:off x="19050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90AB223E-2728-9230-E190-2F11C71D1A6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4790" y="64633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8F1EE22D-6E8C-9F81-BB80-F0C644E90504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6960F88E-1B3F-01E1-D8B0-1858A5262CDC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46088B2A-6A82-4610-36F6-3000EA0517F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066026A0-E033-2D03-8809-5775E312D7E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B64076BF-8131-7386-B522-DFFF15EC9970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B14069C6-3514-2B0D-AF0E-0A56A1700E36}"/>
              </a:ext>
            </a:extLst>
          </p:cNvPr>
          <p:cNvSpPr/>
          <p:nvPr/>
        </p:nvSpPr>
        <p:spPr>
          <a:xfrm>
            <a:off x="190500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94D0F910-ABB6-12FE-8C75-F39F9B54CDB2}"/>
              </a:ext>
            </a:extLst>
          </p:cNvPr>
          <p:cNvSpPr txBox="1"/>
          <p:nvPr/>
        </p:nvSpPr>
        <p:spPr>
          <a:xfrm>
            <a:off x="224790" y="952968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Spektrum </a:t>
            </a:r>
            <a:r>
              <a:rPr lang="en-US" sz="1600" dirty="0" err="1">
                <a:solidFill>
                  <a:schemeClr val="bg1"/>
                </a:solidFill>
              </a:rPr>
              <a:t>Energi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3FBF7211-6E14-1F7B-FCC0-0276DE74D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763892"/>
            <a:ext cx="3676011" cy="3979684"/>
          </a:xfrm>
          <a:prstGeom prst="rect">
            <a:avLst/>
          </a:prstGeom>
        </p:spPr>
      </p:pic>
      <p:pic>
        <p:nvPicPr>
          <p:cNvPr id="16" name="Gambar 15">
            <a:extLst>
              <a:ext uri="{FF2B5EF4-FFF2-40B4-BE49-F238E27FC236}">
                <a16:creationId xmlns:a16="http://schemas.microsoft.com/office/drawing/2014/main" id="{09BC3270-845E-F9FF-26B3-4F7865D8E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4465" y="2268566"/>
            <a:ext cx="5439083" cy="290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85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B5BA0F3-E660-636A-A1A4-9C9955EA70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id-ID" dirty="0"/>
          </a:p>
        </p:txBody>
      </p:sp>
      <p:sp>
        <p:nvSpPr>
          <p:cNvPr id="5" name="Persegi Panjang: Sudut Lengkung 4">
            <a:extLst>
              <a:ext uri="{FF2B5EF4-FFF2-40B4-BE49-F238E27FC236}">
                <a16:creationId xmlns:a16="http://schemas.microsoft.com/office/drawing/2014/main" id="{06CEA0D2-23F3-A210-1427-F9D3A3307BDC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Bagan alur: Konektor 5">
            <a:extLst>
              <a:ext uri="{FF2B5EF4-FFF2-40B4-BE49-F238E27FC236}">
                <a16:creationId xmlns:a16="http://schemas.microsoft.com/office/drawing/2014/main" id="{F9061052-E042-C60A-FD20-DB8518013620}"/>
              </a:ext>
            </a:extLst>
          </p:cNvPr>
          <p:cNvSpPr/>
          <p:nvPr/>
        </p:nvSpPr>
        <p:spPr>
          <a:xfrm>
            <a:off x="218599" y="52827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7" name="image3.png">
            <a:extLst>
              <a:ext uri="{FF2B5EF4-FFF2-40B4-BE49-F238E27FC236}">
                <a16:creationId xmlns:a16="http://schemas.microsoft.com/office/drawing/2014/main" id="{6B167A9A-8020-F063-68D6-3BF0AF0EE72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52889" y="39652"/>
            <a:ext cx="515620" cy="508476"/>
          </a:xfrm>
          <a:prstGeom prst="rect">
            <a:avLst/>
          </a:prstGeom>
          <a:ln/>
        </p:spPr>
      </p:pic>
      <p:sp>
        <p:nvSpPr>
          <p:cNvPr id="8" name="Paralelogram 7">
            <a:extLst>
              <a:ext uri="{FF2B5EF4-FFF2-40B4-BE49-F238E27FC236}">
                <a16:creationId xmlns:a16="http://schemas.microsoft.com/office/drawing/2014/main" id="{F92FD632-5C5A-AC5F-E1F1-2E1B6F59D261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Kotak Teks 8">
            <a:extLst>
              <a:ext uri="{FF2B5EF4-FFF2-40B4-BE49-F238E27FC236}">
                <a16:creationId xmlns:a16="http://schemas.microsoft.com/office/drawing/2014/main" id="{0090BC3F-2385-AAB6-C4E2-F8FF082473EE}"/>
              </a:ext>
            </a:extLst>
          </p:cNvPr>
          <p:cNvSpPr txBox="1"/>
          <p:nvPr/>
        </p:nvSpPr>
        <p:spPr>
          <a:xfrm>
            <a:off x="9131300" y="5804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PENDAHULUAN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4" name="Konektor Lurus 23">
            <a:extLst>
              <a:ext uri="{FF2B5EF4-FFF2-40B4-BE49-F238E27FC236}">
                <a16:creationId xmlns:a16="http://schemas.microsoft.com/office/drawing/2014/main" id="{A873A1A9-24F3-2F90-4202-042BE69D98DE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Konektor Lurus 27">
            <a:extLst>
              <a:ext uri="{FF2B5EF4-FFF2-40B4-BE49-F238E27FC236}">
                <a16:creationId xmlns:a16="http://schemas.microsoft.com/office/drawing/2014/main" id="{688E1634-F353-481F-21FF-7E455F83FA8F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Konektor Lurus 30">
            <a:extLst>
              <a:ext uri="{FF2B5EF4-FFF2-40B4-BE49-F238E27FC236}">
                <a16:creationId xmlns:a16="http://schemas.microsoft.com/office/drawing/2014/main" id="{7FA54AAB-773D-1A90-E51D-E94D67FF7DCD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Kotak Teks 33">
            <a:extLst>
              <a:ext uri="{FF2B5EF4-FFF2-40B4-BE49-F238E27FC236}">
                <a16:creationId xmlns:a16="http://schemas.microsoft.com/office/drawing/2014/main" id="{D30AFD37-A4F8-2E30-6E17-C06A0E8EACE4}"/>
              </a:ext>
            </a:extLst>
          </p:cNvPr>
          <p:cNvSpPr txBox="1"/>
          <p:nvPr/>
        </p:nvSpPr>
        <p:spPr>
          <a:xfrm>
            <a:off x="3765550" y="432755"/>
            <a:ext cx="3543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Adobe Garamond Pro Bold" panose="02020702060506020403" pitchFamily="18" charset="0"/>
              </a:rPr>
              <a:t>LATAR BELAKANG</a:t>
            </a:r>
            <a:endParaRPr lang="id-ID" sz="2800" dirty="0">
              <a:solidFill>
                <a:schemeClr val="accent5">
                  <a:lumMod val="50000"/>
                </a:schemeClr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2" name="Persegi Panjang 1">
            <a:extLst>
              <a:ext uri="{FF2B5EF4-FFF2-40B4-BE49-F238E27FC236}">
                <a16:creationId xmlns:a16="http://schemas.microsoft.com/office/drawing/2014/main" id="{F6CCBE4F-758B-BE32-2356-1CEB550F1A4C}"/>
              </a:ext>
            </a:extLst>
          </p:cNvPr>
          <p:cNvSpPr/>
          <p:nvPr/>
        </p:nvSpPr>
        <p:spPr>
          <a:xfrm>
            <a:off x="5362352" y="1094838"/>
            <a:ext cx="733647" cy="6170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Persegi Panjang 2">
            <a:extLst>
              <a:ext uri="{FF2B5EF4-FFF2-40B4-BE49-F238E27FC236}">
                <a16:creationId xmlns:a16="http://schemas.microsoft.com/office/drawing/2014/main" id="{9F41181D-1523-14AF-9416-3EA258BE03AD}"/>
              </a:ext>
            </a:extLst>
          </p:cNvPr>
          <p:cNvSpPr/>
          <p:nvPr/>
        </p:nvSpPr>
        <p:spPr>
          <a:xfrm>
            <a:off x="5362350" y="2128753"/>
            <a:ext cx="733647" cy="6170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Persegi Panjang 9">
            <a:extLst>
              <a:ext uri="{FF2B5EF4-FFF2-40B4-BE49-F238E27FC236}">
                <a16:creationId xmlns:a16="http://schemas.microsoft.com/office/drawing/2014/main" id="{0389DACE-74FB-A348-33A4-AB1F3688C077}"/>
              </a:ext>
            </a:extLst>
          </p:cNvPr>
          <p:cNvSpPr/>
          <p:nvPr/>
        </p:nvSpPr>
        <p:spPr>
          <a:xfrm>
            <a:off x="5376521" y="3169481"/>
            <a:ext cx="733647" cy="6170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Persegi Panjang 10">
            <a:extLst>
              <a:ext uri="{FF2B5EF4-FFF2-40B4-BE49-F238E27FC236}">
                <a16:creationId xmlns:a16="http://schemas.microsoft.com/office/drawing/2014/main" id="{CCA4A4D4-E8B6-8B2E-F185-22CC8E6B0746}"/>
              </a:ext>
            </a:extLst>
          </p:cNvPr>
          <p:cNvSpPr/>
          <p:nvPr/>
        </p:nvSpPr>
        <p:spPr>
          <a:xfrm>
            <a:off x="5376521" y="4198598"/>
            <a:ext cx="733647" cy="6170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Persegi Panjang 11">
            <a:extLst>
              <a:ext uri="{FF2B5EF4-FFF2-40B4-BE49-F238E27FC236}">
                <a16:creationId xmlns:a16="http://schemas.microsoft.com/office/drawing/2014/main" id="{C70A0898-5DB0-C1C4-3D99-4747513DBD1C}"/>
              </a:ext>
            </a:extLst>
          </p:cNvPr>
          <p:cNvSpPr/>
          <p:nvPr/>
        </p:nvSpPr>
        <p:spPr>
          <a:xfrm>
            <a:off x="5376521" y="5258633"/>
            <a:ext cx="733647" cy="6170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14" name="Konektor: Siku 13">
            <a:extLst>
              <a:ext uri="{FF2B5EF4-FFF2-40B4-BE49-F238E27FC236}">
                <a16:creationId xmlns:a16="http://schemas.microsoft.com/office/drawing/2014/main" id="{BC3092F7-02AE-2C0B-1D6F-FF0AA4CE3136}"/>
              </a:ext>
            </a:extLst>
          </p:cNvPr>
          <p:cNvCxnSpPr/>
          <p:nvPr/>
        </p:nvCxnSpPr>
        <p:spPr>
          <a:xfrm rot="10800000">
            <a:off x="4933508" y="1169581"/>
            <a:ext cx="428843" cy="233758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Konektor: Siku 15">
            <a:extLst>
              <a:ext uri="{FF2B5EF4-FFF2-40B4-BE49-F238E27FC236}">
                <a16:creationId xmlns:a16="http://schemas.microsoft.com/office/drawing/2014/main" id="{6BB34810-8FA6-7D62-AF57-719B2EC979B8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92769" y="4396736"/>
            <a:ext cx="387457" cy="244893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Konektor: Siku 17">
            <a:extLst>
              <a:ext uri="{FF2B5EF4-FFF2-40B4-BE49-F238E27FC236}">
                <a16:creationId xmlns:a16="http://schemas.microsoft.com/office/drawing/2014/main" id="{2F1A74F2-9E16-FDB0-5ACC-EDE292D20C8D}"/>
              </a:ext>
            </a:extLst>
          </p:cNvPr>
          <p:cNvCxnSpPr/>
          <p:nvPr/>
        </p:nvCxnSpPr>
        <p:spPr>
          <a:xfrm rot="10800000">
            <a:off x="4938816" y="5346486"/>
            <a:ext cx="428843" cy="233758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Konektor: Siku 18">
            <a:extLst>
              <a:ext uri="{FF2B5EF4-FFF2-40B4-BE49-F238E27FC236}">
                <a16:creationId xmlns:a16="http://schemas.microsoft.com/office/drawing/2014/main" id="{19256FED-2C4B-31F9-4B39-70A962BEB53C}"/>
              </a:ext>
            </a:extLst>
          </p:cNvPr>
          <p:cNvCxnSpPr/>
          <p:nvPr/>
        </p:nvCxnSpPr>
        <p:spPr>
          <a:xfrm rot="10800000">
            <a:off x="4935282" y="3225308"/>
            <a:ext cx="428843" cy="233758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Konektor: Siku 19">
            <a:extLst>
              <a:ext uri="{FF2B5EF4-FFF2-40B4-BE49-F238E27FC236}">
                <a16:creationId xmlns:a16="http://schemas.microsoft.com/office/drawing/2014/main" id="{60D2526B-0A97-7F51-9425-DDB0F66B87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92768" y="2242206"/>
            <a:ext cx="387458" cy="223513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Konektor Lurus 24">
            <a:extLst>
              <a:ext uri="{FF2B5EF4-FFF2-40B4-BE49-F238E27FC236}">
                <a16:creationId xmlns:a16="http://schemas.microsoft.com/office/drawing/2014/main" id="{5333A432-6FA2-AD5E-7067-4A46E400C056}"/>
              </a:ext>
            </a:extLst>
          </p:cNvPr>
          <p:cNvCxnSpPr>
            <a:endCxn id="3" idx="0"/>
          </p:cNvCxnSpPr>
          <p:nvPr/>
        </p:nvCxnSpPr>
        <p:spPr>
          <a:xfrm>
            <a:off x="5729173" y="1711841"/>
            <a:ext cx="0" cy="416912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BAE5A9F2-180E-835C-2064-2EA8C6FE4603}"/>
              </a:ext>
            </a:extLst>
          </p:cNvPr>
          <p:cNvCxnSpPr/>
          <p:nvPr/>
        </p:nvCxnSpPr>
        <p:spPr>
          <a:xfrm>
            <a:off x="5720309" y="3786484"/>
            <a:ext cx="0" cy="416912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Konektor Lurus 26">
            <a:extLst>
              <a:ext uri="{FF2B5EF4-FFF2-40B4-BE49-F238E27FC236}">
                <a16:creationId xmlns:a16="http://schemas.microsoft.com/office/drawing/2014/main" id="{55758C04-7F88-B6A9-7016-BD23D6F14438}"/>
              </a:ext>
            </a:extLst>
          </p:cNvPr>
          <p:cNvCxnSpPr/>
          <p:nvPr/>
        </p:nvCxnSpPr>
        <p:spPr>
          <a:xfrm>
            <a:off x="5729173" y="2745756"/>
            <a:ext cx="0" cy="416912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Konektor Lurus 28">
            <a:extLst>
              <a:ext uri="{FF2B5EF4-FFF2-40B4-BE49-F238E27FC236}">
                <a16:creationId xmlns:a16="http://schemas.microsoft.com/office/drawing/2014/main" id="{BB8926A7-418C-4818-77F3-12775F05E43D}"/>
              </a:ext>
            </a:extLst>
          </p:cNvPr>
          <p:cNvCxnSpPr/>
          <p:nvPr/>
        </p:nvCxnSpPr>
        <p:spPr>
          <a:xfrm>
            <a:off x="5729173" y="4815601"/>
            <a:ext cx="0" cy="416912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fik 31">
            <a:extLst>
              <a:ext uri="{FF2B5EF4-FFF2-40B4-BE49-F238E27FC236}">
                <a16:creationId xmlns:a16="http://schemas.microsoft.com/office/drawing/2014/main" id="{31DABB8A-994E-8242-026E-31892C7BE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12138" y="1094214"/>
            <a:ext cx="634069" cy="634069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D0C0E3E2-2361-3EAD-AC8E-5C68E172F0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30688" y="2173156"/>
            <a:ext cx="625312" cy="5464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E928DFD7-519E-9429-EE7C-4B3563B08F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39007" y="3150570"/>
            <a:ext cx="616993" cy="616993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FAEE0E14-F523-5A3F-D6D4-2777825189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30688" y="4161523"/>
            <a:ext cx="657445" cy="657445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A3B1B261-0FBB-EF74-85A6-A3B83D8BAF6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380017" y="5239953"/>
            <a:ext cx="680584" cy="680584"/>
          </a:xfrm>
          <a:prstGeom prst="rect">
            <a:avLst/>
          </a:prstGeom>
        </p:spPr>
      </p:pic>
      <p:sp>
        <p:nvSpPr>
          <p:cNvPr id="41" name="Kotak Teks 40">
            <a:extLst>
              <a:ext uri="{FF2B5EF4-FFF2-40B4-BE49-F238E27FC236}">
                <a16:creationId xmlns:a16="http://schemas.microsoft.com/office/drawing/2014/main" id="{C2B3434D-3BD3-70AD-9E83-F9CE3B97FF51}"/>
              </a:ext>
            </a:extLst>
          </p:cNvPr>
          <p:cNvSpPr txBox="1"/>
          <p:nvPr/>
        </p:nvSpPr>
        <p:spPr>
          <a:xfrm>
            <a:off x="627321" y="974886"/>
            <a:ext cx="4306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Sifat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konduktivitas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Listrik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bahan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berperan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penting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dalam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perkembangan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teknologi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id-ID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2" name="Kotak Teks 41">
            <a:extLst>
              <a:ext uri="{FF2B5EF4-FFF2-40B4-BE49-F238E27FC236}">
                <a16:creationId xmlns:a16="http://schemas.microsoft.com/office/drawing/2014/main" id="{4B69959B-CBCA-F2D1-E699-6C5A51C7B7E3}"/>
              </a:ext>
            </a:extLst>
          </p:cNvPr>
          <p:cNvSpPr txBox="1"/>
          <p:nvPr/>
        </p:nvSpPr>
        <p:spPr>
          <a:xfrm>
            <a:off x="6373035" y="2133471"/>
            <a:ext cx="4952188" cy="329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d-ID" dirty="0"/>
          </a:p>
        </p:txBody>
      </p:sp>
      <p:sp>
        <p:nvSpPr>
          <p:cNvPr id="13" name="Kotak Teks 12">
            <a:extLst>
              <a:ext uri="{FF2B5EF4-FFF2-40B4-BE49-F238E27FC236}">
                <a16:creationId xmlns:a16="http://schemas.microsoft.com/office/drawing/2014/main" id="{D94FC7C3-102C-E580-C3BF-4B2E69835CDD}"/>
              </a:ext>
            </a:extLst>
          </p:cNvPr>
          <p:cNvSpPr txBox="1"/>
          <p:nvPr/>
        </p:nvSpPr>
        <p:spPr>
          <a:xfrm>
            <a:off x="6559551" y="2077064"/>
            <a:ext cx="4762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Model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potensial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Kronig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-Penney</a:t>
            </a:r>
            <a:endParaRPr lang="id-ID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0CF81495-7204-88A4-FB94-991AD30843B3}"/>
              </a:ext>
            </a:extLst>
          </p:cNvPr>
          <p:cNvSpPr txBox="1"/>
          <p:nvPr/>
        </p:nvSpPr>
        <p:spPr>
          <a:xfrm>
            <a:off x="176563" y="2894621"/>
            <a:ext cx="47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Pentingnya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spektrum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energi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untuk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memperoleh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pita 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energi</a:t>
            </a:r>
            <a:endParaRPr lang="id-ID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1" name="Kotak Teks 20">
            <a:extLst>
              <a:ext uri="{FF2B5EF4-FFF2-40B4-BE49-F238E27FC236}">
                <a16:creationId xmlns:a16="http://schemas.microsoft.com/office/drawing/2014/main" id="{2DC89F6E-8B55-8132-9CE4-4EFCF2F612EE}"/>
              </a:ext>
            </a:extLst>
          </p:cNvPr>
          <p:cNvSpPr txBox="1"/>
          <p:nvPr/>
        </p:nvSpPr>
        <p:spPr>
          <a:xfrm>
            <a:off x="6431921" y="4161523"/>
            <a:ext cx="4762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Metode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Filter</a:t>
            </a:r>
            <a:endParaRPr lang="id-ID" dirty="0">
              <a:solidFill>
                <a:schemeClr val="accent4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E061C6E-DE29-722D-1F5A-3FE5A10FD115}"/>
                  </a:ext>
                </a:extLst>
              </p:cNvPr>
              <p:cNvSpPr txBox="1"/>
              <p:nvPr/>
            </p:nvSpPr>
            <p:spPr>
              <a:xfrm>
                <a:off x="276814" y="4980584"/>
                <a:ext cx="47624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Metode Filter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memiliki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keterbatasan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dalam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mendapatkan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nilai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bilangan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accent4">
                        <a:lumMod val="50000"/>
                      </a:schemeClr>
                    </a:solidFill>
                  </a:rPr>
                  <a:t>gelombang</a:t>
                </a:r>
                <a:r>
                  <a:rPr lang="en-US" dirty="0">
                    <a:solidFill>
                      <a:schemeClr val="accent4">
                        <a:lumMod val="5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4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accent4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solidFill>
                          <a:schemeClr val="accent4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id-ID" dirty="0">
                  <a:solidFill>
                    <a:schemeClr val="accent4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E061C6E-DE29-722D-1F5A-3FE5A10FD1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814" y="4980584"/>
                <a:ext cx="4762498" cy="646331"/>
              </a:xfrm>
              <a:prstGeom prst="rect">
                <a:avLst/>
              </a:prstGeom>
              <a:blipFill>
                <a:blip r:embed="rId13"/>
                <a:stretch>
                  <a:fillRect t="-4717" r="-1023" b="-14151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66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DEDEAF16-2F7E-C988-0CB3-FAB39E3913E6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0BDCBEC6-58CA-7315-102A-7697AC396881}"/>
              </a:ext>
            </a:extLst>
          </p:cNvPr>
          <p:cNvSpPr/>
          <p:nvPr/>
        </p:nvSpPr>
        <p:spPr>
          <a:xfrm>
            <a:off x="19050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90AB223E-2728-9230-E190-2F11C71D1A6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4790" y="64633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8F1EE22D-6E8C-9F81-BB80-F0C644E90504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6960F88E-1B3F-01E1-D8B0-1858A5262CDC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46088B2A-6A82-4610-36F6-3000EA0517F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066026A0-E033-2D03-8809-5775E312D7E0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B64076BF-8131-7386-B522-DFFF15EC9970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B14069C6-3514-2B0D-AF0E-0A56A1700E36}"/>
              </a:ext>
            </a:extLst>
          </p:cNvPr>
          <p:cNvSpPr/>
          <p:nvPr/>
        </p:nvSpPr>
        <p:spPr>
          <a:xfrm>
            <a:off x="190500" y="898954"/>
            <a:ext cx="4572000" cy="487816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94D0F910-ABB6-12FE-8C75-F39F9B54CDB2}"/>
              </a:ext>
            </a:extLst>
          </p:cNvPr>
          <p:cNvSpPr txBox="1"/>
          <p:nvPr/>
        </p:nvSpPr>
        <p:spPr>
          <a:xfrm>
            <a:off x="224790" y="952968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Spektrum </a:t>
            </a:r>
            <a:r>
              <a:rPr lang="en-US" sz="1600" dirty="0" err="1">
                <a:solidFill>
                  <a:schemeClr val="bg1"/>
                </a:solidFill>
              </a:rPr>
              <a:t>Energi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18" name="Gambar 17">
            <a:extLst>
              <a:ext uri="{FF2B5EF4-FFF2-40B4-BE49-F238E27FC236}">
                <a16:creationId xmlns:a16="http://schemas.microsoft.com/office/drawing/2014/main" id="{B75A558D-5383-2ED4-14B8-706C5AC25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790" y="1469090"/>
            <a:ext cx="4572000" cy="2383046"/>
          </a:xfrm>
          <a:prstGeom prst="rect">
            <a:avLst/>
          </a:prstGeom>
        </p:spPr>
      </p:pic>
      <p:pic>
        <p:nvPicPr>
          <p:cNvPr id="19" name="Gambar 18">
            <a:extLst>
              <a:ext uri="{FF2B5EF4-FFF2-40B4-BE49-F238E27FC236}">
                <a16:creationId xmlns:a16="http://schemas.microsoft.com/office/drawing/2014/main" id="{B0F5EDD0-FBC3-E0DF-5B6F-3F48E20DD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791" y="4080606"/>
            <a:ext cx="4822156" cy="2375115"/>
          </a:xfrm>
          <a:prstGeom prst="rect">
            <a:avLst/>
          </a:prstGeom>
        </p:spPr>
      </p:pic>
      <p:pic>
        <p:nvPicPr>
          <p:cNvPr id="20" name="Gambar 19">
            <a:extLst>
              <a:ext uri="{FF2B5EF4-FFF2-40B4-BE49-F238E27FC236}">
                <a16:creationId xmlns:a16="http://schemas.microsoft.com/office/drawing/2014/main" id="{3FB50C9E-B5E2-4372-C5C2-C0F9FBB76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5795" y="3970790"/>
            <a:ext cx="4682077" cy="248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7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Kurva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Dispersi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22" name="Gambar 21">
            <a:extLst>
              <a:ext uri="{FF2B5EF4-FFF2-40B4-BE49-F238E27FC236}">
                <a16:creationId xmlns:a16="http://schemas.microsoft.com/office/drawing/2014/main" id="{B952F2CA-9F7F-0FC8-547D-FEA1BF7FEE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22"/>
          <a:stretch/>
        </p:blipFill>
        <p:spPr>
          <a:xfrm>
            <a:off x="4311070" y="1754392"/>
            <a:ext cx="5032955" cy="365958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6" name="Kotak Teks 25">
                <a:extLst>
                  <a:ext uri="{FF2B5EF4-FFF2-40B4-BE49-F238E27FC236}">
                    <a16:creationId xmlns:a16="http://schemas.microsoft.com/office/drawing/2014/main" id="{6A5D0E1D-D54D-A43D-257D-0E7556C329F0}"/>
                  </a:ext>
                </a:extLst>
              </p:cNvPr>
              <p:cNvSpPr txBox="1"/>
              <p:nvPr/>
            </p:nvSpPr>
            <p:spPr>
              <a:xfrm>
                <a:off x="4988828" y="5867935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=5×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>
          <p:sp>
            <p:nvSpPr>
              <p:cNvPr id="26" name="Kotak Teks 25">
                <a:extLst>
                  <a:ext uri="{FF2B5EF4-FFF2-40B4-BE49-F238E27FC236}">
                    <a16:creationId xmlns:a16="http://schemas.microsoft.com/office/drawing/2014/main" id="{6A5D0E1D-D54D-A43D-257D-0E7556C32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8828" y="5867935"/>
                <a:ext cx="445436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Kotak Teks 1">
            <a:extLst>
              <a:ext uri="{FF2B5EF4-FFF2-40B4-BE49-F238E27FC236}">
                <a16:creationId xmlns:a16="http://schemas.microsoft.com/office/drawing/2014/main" id="{B5434D04-5391-F228-CB74-B3BA4B968738}"/>
              </a:ext>
            </a:extLst>
          </p:cNvPr>
          <p:cNvSpPr txBox="1"/>
          <p:nvPr/>
        </p:nvSpPr>
        <p:spPr>
          <a:xfrm>
            <a:off x="9215436" y="1845868"/>
            <a:ext cx="14430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medan</a:t>
            </a:r>
            <a:r>
              <a:rPr lang="en-US" sz="1100" dirty="0"/>
              <a:t> </a:t>
            </a:r>
            <a:r>
              <a:rPr lang="en-US" sz="1100" dirty="0" err="1"/>
              <a:t>listrik</a:t>
            </a:r>
            <a:endParaRPr lang="id-ID" sz="1100" dirty="0"/>
          </a:p>
        </p:txBody>
      </p:sp>
      <p:sp>
        <p:nvSpPr>
          <p:cNvPr id="3" name="Kotak Teks 2">
            <a:extLst>
              <a:ext uri="{FF2B5EF4-FFF2-40B4-BE49-F238E27FC236}">
                <a16:creationId xmlns:a16="http://schemas.microsoft.com/office/drawing/2014/main" id="{776FF031-2550-07AF-8410-5FF2573E0811}"/>
              </a:ext>
            </a:extLst>
          </p:cNvPr>
          <p:cNvSpPr txBox="1"/>
          <p:nvPr/>
        </p:nvSpPr>
        <p:spPr>
          <a:xfrm>
            <a:off x="9215436" y="2003984"/>
            <a:ext cx="14430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Tanpa</a:t>
            </a:r>
            <a:r>
              <a:rPr lang="en-US" sz="1100" dirty="0"/>
              <a:t> </a:t>
            </a:r>
            <a:r>
              <a:rPr lang="en-US" sz="1100" dirty="0" err="1"/>
              <a:t>medan</a:t>
            </a:r>
            <a:r>
              <a:rPr lang="en-US" sz="1100" dirty="0"/>
              <a:t> </a:t>
            </a:r>
            <a:r>
              <a:rPr lang="en-US" sz="1100" dirty="0" err="1"/>
              <a:t>listrik</a:t>
            </a:r>
            <a:endParaRPr lang="id-ID" sz="1100" dirty="0"/>
          </a:p>
        </p:txBody>
      </p:sp>
    </p:spTree>
    <p:extLst>
      <p:ext uri="{BB962C8B-B14F-4D97-AF65-F5344CB8AC3E}">
        <p14:creationId xmlns:p14="http://schemas.microsoft.com/office/powerpoint/2010/main" val="285675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Kurva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Dispersi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</a:t>
            </a:r>
            <a:endParaRPr lang="id-ID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6C692791-2B56-8CFC-1771-87F63395179A}"/>
                  </a:ext>
                </a:extLst>
              </p:cNvPr>
              <p:cNvSpPr txBox="1"/>
              <p:nvPr/>
            </p:nvSpPr>
            <p:spPr>
              <a:xfrm>
                <a:off x="-355600" y="3642749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=1×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6C692791-2B56-8CFC-1771-87F6339517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55600" y="3642749"/>
                <a:ext cx="4454366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Gambar 17">
            <a:extLst>
              <a:ext uri="{FF2B5EF4-FFF2-40B4-BE49-F238E27FC236}">
                <a16:creationId xmlns:a16="http://schemas.microsoft.com/office/drawing/2014/main" id="{A4246D35-D5C3-C78F-081B-A2FF643C52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917"/>
          <a:stretch/>
        </p:blipFill>
        <p:spPr>
          <a:xfrm>
            <a:off x="298450" y="1658406"/>
            <a:ext cx="2745317" cy="1960287"/>
          </a:xfrm>
          <a:prstGeom prst="rect">
            <a:avLst/>
          </a:prstGeom>
        </p:spPr>
      </p:pic>
      <p:pic>
        <p:nvPicPr>
          <p:cNvPr id="19" name="Gambar 18">
            <a:extLst>
              <a:ext uri="{FF2B5EF4-FFF2-40B4-BE49-F238E27FC236}">
                <a16:creationId xmlns:a16="http://schemas.microsoft.com/office/drawing/2014/main" id="{E0CEE499-40B5-EABD-0126-F6AB68C6CE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832"/>
          <a:stretch/>
        </p:blipFill>
        <p:spPr>
          <a:xfrm>
            <a:off x="4651157" y="1658406"/>
            <a:ext cx="2714843" cy="1984343"/>
          </a:xfrm>
          <a:prstGeom prst="rect">
            <a:avLst/>
          </a:prstGeom>
        </p:spPr>
      </p:pic>
      <p:pic>
        <p:nvPicPr>
          <p:cNvPr id="20" name="Gambar 19">
            <a:extLst>
              <a:ext uri="{FF2B5EF4-FFF2-40B4-BE49-F238E27FC236}">
                <a16:creationId xmlns:a16="http://schemas.microsoft.com/office/drawing/2014/main" id="{5512D03C-F894-9569-290E-205CF3F368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257"/>
          <a:stretch/>
        </p:blipFill>
        <p:spPr>
          <a:xfrm>
            <a:off x="8422107" y="1468073"/>
            <a:ext cx="3033293" cy="2169584"/>
          </a:xfrm>
          <a:prstGeom prst="rect">
            <a:avLst/>
          </a:prstGeom>
        </p:spPr>
      </p:pic>
      <p:pic>
        <p:nvPicPr>
          <p:cNvPr id="21" name="Gambar 20">
            <a:extLst>
              <a:ext uri="{FF2B5EF4-FFF2-40B4-BE49-F238E27FC236}">
                <a16:creationId xmlns:a16="http://schemas.microsoft.com/office/drawing/2014/main" id="{DCDBBBE4-9918-FFEB-B0FE-E134B33420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0825"/>
          <a:stretch/>
        </p:blipFill>
        <p:spPr>
          <a:xfrm>
            <a:off x="952500" y="4074081"/>
            <a:ext cx="3191933" cy="23084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F2E6718-70EE-0D4A-E0E8-B05A2C60B645}"/>
                  </a:ext>
                </a:extLst>
              </p:cNvPr>
              <p:cNvSpPr txBox="1"/>
              <p:nvPr/>
            </p:nvSpPr>
            <p:spPr>
              <a:xfrm>
                <a:off x="3967740" y="3687181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=2×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F2E6718-70EE-0D4A-E0E8-B05A2C60B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7740" y="3687181"/>
                <a:ext cx="4454366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Kotak Teks 23">
                <a:extLst>
                  <a:ext uri="{FF2B5EF4-FFF2-40B4-BE49-F238E27FC236}">
                    <a16:creationId xmlns:a16="http://schemas.microsoft.com/office/drawing/2014/main" id="{4872061F-58BF-FD92-8AE1-9BACDFEAF23B}"/>
                  </a:ext>
                </a:extLst>
              </p:cNvPr>
              <p:cNvSpPr txBox="1"/>
              <p:nvPr/>
            </p:nvSpPr>
            <p:spPr>
              <a:xfrm>
                <a:off x="8093236" y="3626100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=3×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>
          <p:sp>
            <p:nvSpPr>
              <p:cNvPr id="24" name="Kotak Teks 23">
                <a:extLst>
                  <a:ext uri="{FF2B5EF4-FFF2-40B4-BE49-F238E27FC236}">
                    <a16:creationId xmlns:a16="http://schemas.microsoft.com/office/drawing/2014/main" id="{4872061F-58BF-FD92-8AE1-9BACDFEAF2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3236" y="3626100"/>
                <a:ext cx="4454366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Kotak Teks 24">
                <a:extLst>
                  <a:ext uri="{FF2B5EF4-FFF2-40B4-BE49-F238E27FC236}">
                    <a16:creationId xmlns:a16="http://schemas.microsoft.com/office/drawing/2014/main" id="{D09C9328-19E4-2F25-4F6C-68D77C2433FC}"/>
                  </a:ext>
                </a:extLst>
              </p:cNvPr>
              <p:cNvSpPr txBox="1"/>
              <p:nvPr/>
            </p:nvSpPr>
            <p:spPr>
              <a:xfrm>
                <a:off x="215265" y="6379444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=4×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>
          <p:sp>
            <p:nvSpPr>
              <p:cNvPr id="25" name="Kotak Teks 24">
                <a:extLst>
                  <a:ext uri="{FF2B5EF4-FFF2-40B4-BE49-F238E27FC236}">
                    <a16:creationId xmlns:a16="http://schemas.microsoft.com/office/drawing/2014/main" id="{D09C9328-19E4-2F25-4F6C-68D77C2433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265" y="6379444"/>
                <a:ext cx="445436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Kotak Teks 1">
            <a:extLst>
              <a:ext uri="{FF2B5EF4-FFF2-40B4-BE49-F238E27FC236}">
                <a16:creationId xmlns:a16="http://schemas.microsoft.com/office/drawing/2014/main" id="{86D8DF81-05C8-845B-6CB8-9A43AD0F37FA}"/>
              </a:ext>
            </a:extLst>
          </p:cNvPr>
          <p:cNvSpPr txBox="1"/>
          <p:nvPr/>
        </p:nvSpPr>
        <p:spPr>
          <a:xfrm>
            <a:off x="2888721" y="1640838"/>
            <a:ext cx="14126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medan</a:t>
            </a:r>
            <a:r>
              <a:rPr lang="en-US" sz="1100" dirty="0"/>
              <a:t> </a:t>
            </a:r>
            <a:r>
              <a:rPr lang="en-US" sz="1100" dirty="0" err="1"/>
              <a:t>listrik</a:t>
            </a:r>
            <a:endParaRPr lang="id-ID" sz="1100" dirty="0"/>
          </a:p>
        </p:txBody>
      </p:sp>
      <p:sp>
        <p:nvSpPr>
          <p:cNvPr id="3" name="Kotak Teks 2">
            <a:extLst>
              <a:ext uri="{FF2B5EF4-FFF2-40B4-BE49-F238E27FC236}">
                <a16:creationId xmlns:a16="http://schemas.microsoft.com/office/drawing/2014/main" id="{33B860FC-B4F5-51C7-2DA7-80715C98E629}"/>
              </a:ext>
            </a:extLst>
          </p:cNvPr>
          <p:cNvSpPr txBox="1"/>
          <p:nvPr/>
        </p:nvSpPr>
        <p:spPr>
          <a:xfrm>
            <a:off x="2924222" y="1761288"/>
            <a:ext cx="14126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Tanpa</a:t>
            </a:r>
            <a:r>
              <a:rPr lang="en-US" sz="1000" dirty="0"/>
              <a:t> </a:t>
            </a:r>
            <a:r>
              <a:rPr lang="en-US" sz="1000" dirty="0" err="1"/>
              <a:t>medan</a:t>
            </a:r>
            <a:r>
              <a:rPr lang="en-US" sz="1000" dirty="0"/>
              <a:t> </a:t>
            </a:r>
            <a:r>
              <a:rPr lang="en-US" sz="1000" dirty="0" err="1"/>
              <a:t>listrik</a:t>
            </a:r>
            <a:endParaRPr lang="id-ID" sz="1000" dirty="0"/>
          </a:p>
        </p:txBody>
      </p:sp>
      <p:sp>
        <p:nvSpPr>
          <p:cNvPr id="12" name="Kotak Teks 11">
            <a:extLst>
              <a:ext uri="{FF2B5EF4-FFF2-40B4-BE49-F238E27FC236}">
                <a16:creationId xmlns:a16="http://schemas.microsoft.com/office/drawing/2014/main" id="{F9A12EDC-266C-CECA-2B35-199AAEAE2076}"/>
              </a:ext>
            </a:extLst>
          </p:cNvPr>
          <p:cNvSpPr txBox="1"/>
          <p:nvPr/>
        </p:nvSpPr>
        <p:spPr>
          <a:xfrm>
            <a:off x="7304524" y="1744314"/>
            <a:ext cx="14126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Tanpa</a:t>
            </a:r>
            <a:r>
              <a:rPr lang="en-US" sz="1000" dirty="0"/>
              <a:t> </a:t>
            </a:r>
            <a:r>
              <a:rPr lang="en-US" sz="1000" dirty="0" err="1"/>
              <a:t>medan</a:t>
            </a:r>
            <a:r>
              <a:rPr lang="en-US" sz="1000" dirty="0"/>
              <a:t> </a:t>
            </a:r>
            <a:r>
              <a:rPr lang="en-US" sz="1000" dirty="0" err="1"/>
              <a:t>listrik</a:t>
            </a:r>
            <a:endParaRPr lang="id-ID" sz="1000" dirty="0"/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318FFCFC-AE32-00EE-29A9-3FC8FB4970CB}"/>
              </a:ext>
            </a:extLst>
          </p:cNvPr>
          <p:cNvSpPr txBox="1"/>
          <p:nvPr/>
        </p:nvSpPr>
        <p:spPr>
          <a:xfrm>
            <a:off x="11370548" y="1606548"/>
            <a:ext cx="100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/>
              <a:t>Tanpa</a:t>
            </a:r>
            <a:r>
              <a:rPr lang="en-US" sz="900" dirty="0"/>
              <a:t> </a:t>
            </a:r>
            <a:r>
              <a:rPr lang="en-US" sz="900" dirty="0" err="1"/>
              <a:t>medan</a:t>
            </a:r>
            <a:r>
              <a:rPr lang="en-US" sz="900" dirty="0"/>
              <a:t> </a:t>
            </a:r>
            <a:r>
              <a:rPr lang="en-US" sz="900" dirty="0" err="1"/>
              <a:t>listrik</a:t>
            </a:r>
            <a:endParaRPr lang="id-ID" sz="900" dirty="0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D800B330-02C0-6346-1956-D8D309969268}"/>
              </a:ext>
            </a:extLst>
          </p:cNvPr>
          <p:cNvSpPr txBox="1"/>
          <p:nvPr/>
        </p:nvSpPr>
        <p:spPr>
          <a:xfrm>
            <a:off x="4029122" y="4214147"/>
            <a:ext cx="14126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Tanpa</a:t>
            </a:r>
            <a:r>
              <a:rPr lang="en-US" sz="1000" dirty="0"/>
              <a:t> </a:t>
            </a:r>
            <a:r>
              <a:rPr lang="en-US" sz="1000" dirty="0" err="1"/>
              <a:t>medan</a:t>
            </a:r>
            <a:r>
              <a:rPr lang="en-US" sz="1000" dirty="0"/>
              <a:t> </a:t>
            </a:r>
            <a:r>
              <a:rPr lang="en-US" sz="1000" dirty="0" err="1"/>
              <a:t>listrik</a:t>
            </a:r>
            <a:endParaRPr lang="id-ID" sz="1000" dirty="0"/>
          </a:p>
        </p:txBody>
      </p:sp>
      <p:sp>
        <p:nvSpPr>
          <p:cNvPr id="29" name="Kotak Teks 28">
            <a:extLst>
              <a:ext uri="{FF2B5EF4-FFF2-40B4-BE49-F238E27FC236}">
                <a16:creationId xmlns:a16="http://schemas.microsoft.com/office/drawing/2014/main" id="{9F31ACA4-205C-B90C-C8EA-9CFA1935CF35}"/>
              </a:ext>
            </a:extLst>
          </p:cNvPr>
          <p:cNvSpPr txBox="1"/>
          <p:nvPr/>
        </p:nvSpPr>
        <p:spPr>
          <a:xfrm>
            <a:off x="7270290" y="1611788"/>
            <a:ext cx="14126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medan</a:t>
            </a:r>
            <a:r>
              <a:rPr lang="en-US" sz="1100" dirty="0"/>
              <a:t> </a:t>
            </a:r>
            <a:r>
              <a:rPr lang="en-US" sz="1100" dirty="0" err="1"/>
              <a:t>listrik</a:t>
            </a:r>
            <a:endParaRPr lang="id-ID" sz="1100" dirty="0"/>
          </a:p>
        </p:txBody>
      </p:sp>
      <p:sp>
        <p:nvSpPr>
          <p:cNvPr id="30" name="Kotak Teks 29">
            <a:extLst>
              <a:ext uri="{FF2B5EF4-FFF2-40B4-BE49-F238E27FC236}">
                <a16:creationId xmlns:a16="http://schemas.microsoft.com/office/drawing/2014/main" id="{66936A3F-3D40-6BB5-8980-7897B1BD920C}"/>
              </a:ext>
            </a:extLst>
          </p:cNvPr>
          <p:cNvSpPr txBox="1"/>
          <p:nvPr/>
        </p:nvSpPr>
        <p:spPr>
          <a:xfrm>
            <a:off x="4030073" y="4050895"/>
            <a:ext cx="14126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medan</a:t>
            </a:r>
            <a:r>
              <a:rPr lang="en-US" sz="1100" dirty="0"/>
              <a:t> </a:t>
            </a:r>
            <a:r>
              <a:rPr lang="en-US" sz="1100" dirty="0" err="1"/>
              <a:t>listrik</a:t>
            </a:r>
            <a:endParaRPr lang="id-ID" sz="1100" dirty="0"/>
          </a:p>
        </p:txBody>
      </p:sp>
      <p:sp>
        <p:nvSpPr>
          <p:cNvPr id="31" name="Kotak Teks 30">
            <a:extLst>
              <a:ext uri="{FF2B5EF4-FFF2-40B4-BE49-F238E27FC236}">
                <a16:creationId xmlns:a16="http://schemas.microsoft.com/office/drawing/2014/main" id="{48EF47A5-3BB7-C10D-F110-35F46D2F24EA}"/>
              </a:ext>
            </a:extLst>
          </p:cNvPr>
          <p:cNvSpPr txBox="1"/>
          <p:nvPr/>
        </p:nvSpPr>
        <p:spPr>
          <a:xfrm>
            <a:off x="11302080" y="1362956"/>
            <a:ext cx="1066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/>
              <a:t>Dengan</a:t>
            </a:r>
            <a:r>
              <a:rPr lang="en-US" sz="900" dirty="0"/>
              <a:t> </a:t>
            </a:r>
            <a:r>
              <a:rPr lang="en-US" sz="900" dirty="0" err="1"/>
              <a:t>medan</a:t>
            </a:r>
            <a:r>
              <a:rPr lang="en-US" sz="900" dirty="0"/>
              <a:t> </a:t>
            </a:r>
            <a:r>
              <a:rPr lang="en-US" sz="900" dirty="0" err="1"/>
              <a:t>listrik</a:t>
            </a:r>
            <a:endParaRPr lang="id-ID" sz="900" dirty="0"/>
          </a:p>
        </p:txBody>
      </p:sp>
    </p:spTree>
    <p:extLst>
      <p:ext uri="{BB962C8B-B14F-4D97-AF65-F5344CB8AC3E}">
        <p14:creationId xmlns:p14="http://schemas.microsoft.com/office/powerpoint/2010/main" val="266795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C7F743-A7D4-62F9-A220-20D0E9239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19DC0740-FE83-5687-6030-47220D0FCBBB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B7415E7D-38F1-298E-9DE7-8E58F3F9CBA4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7EAA2E4B-82BF-D16C-AA68-17C46EFAA95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DC2884E4-7C05-569C-231B-5E62018A1DC3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A2E556D9-C7B8-5F09-FEC7-6D86C86C7DE4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B7F5D2F1-3742-31F5-9809-371A0BC1E24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sp>
        <p:nvSpPr>
          <p:cNvPr id="11" name="Kotak Teks 10">
            <a:extLst>
              <a:ext uri="{FF2B5EF4-FFF2-40B4-BE49-F238E27FC236}">
                <a16:creationId xmlns:a16="http://schemas.microsoft.com/office/drawing/2014/main" id="{5D35EC3B-31CB-7C18-BCD1-E61B8218B296}"/>
              </a:ext>
            </a:extLst>
          </p:cNvPr>
          <p:cNvSpPr txBox="1"/>
          <p:nvPr/>
        </p:nvSpPr>
        <p:spPr>
          <a:xfrm>
            <a:off x="281985" y="4813299"/>
            <a:ext cx="69011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BAB  IV</a:t>
            </a:r>
          </a:p>
          <a:p>
            <a:r>
              <a:rPr lang="en-US" sz="50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PENUTUP</a:t>
            </a:r>
            <a:endParaRPr lang="id-ID" sz="50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0EDFF851-945A-6B45-7B37-F8419B831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17D230-D7BC-5516-C2C4-78A80473C7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31795" y="491043"/>
            <a:ext cx="3764370" cy="37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1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312243" y="468343"/>
            <a:ext cx="3250152" cy="392568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Kesimpulan</a:t>
            </a:r>
            <a:endParaRPr lang="id-ID" sz="2800" dirty="0"/>
          </a:p>
        </p:txBody>
      </p:sp>
      <p:sp>
        <p:nvSpPr>
          <p:cNvPr id="3" name="Persegi Panjang: Sudut Lengkung 2">
            <a:extLst>
              <a:ext uri="{FF2B5EF4-FFF2-40B4-BE49-F238E27FC236}">
                <a16:creationId xmlns:a16="http://schemas.microsoft.com/office/drawing/2014/main" id="{307FCE22-2D5F-EE13-952A-A7CD2782103C}"/>
              </a:ext>
            </a:extLst>
          </p:cNvPr>
          <p:cNvSpPr/>
          <p:nvPr/>
        </p:nvSpPr>
        <p:spPr>
          <a:xfrm>
            <a:off x="952500" y="1193800"/>
            <a:ext cx="10341142" cy="4621902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Lebar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pita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energi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menurun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meningkatnya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lebar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penghalang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sehingga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nilai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awal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lebar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penghalang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dan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sumur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potensial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sangat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mempengaruhi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fi-FI" dirty="0"/>
          </a:p>
          <a:p>
            <a:pPr marL="342900" indent="-342900" algn="just">
              <a:buFont typeface="+mj-lt"/>
              <a:buAutoNum type="arabicPeriod"/>
            </a:pPr>
            <a:r>
              <a:rPr lang="fi-FI" dirty="0"/>
              <a:t>Ketika medan listrik dinaikkan, maka nilai pita energi akan semakin meningkat untuk setiap level energinya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Ketika lebar penghalang semakin diperbesar, maka pita energi yang terbentuk akan semakin sempit. Sebaliknya, pada potensial Kronig-Penney dengan medan listrik, pita energi akan semakin lebar dengan meningkatnya nilai medan listrik, sehingga menghasilkan perubahan yang linier.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Ketika lebar penghalang potensial dinaikkan, maka daerah yang diizinkan untuk ditempati oleh elektron semakin sempit, sedangkan untuk daerah yang tidak diizinkan atau celah akan semakin lebar. </a:t>
            </a:r>
            <a:endParaRPr lang="fi-FI" i="1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Pada potensial Kronig-Penney dengan medan listrik, daerah yang diizinkan akan semakin lebar dengan bertambahnya nilai medan. Sedangkan daerah yang tidak diizinkan atau celah semakin menghilang dengan bertambahnya nilai medan listrik.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791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METODOLOGI</a:t>
            </a:r>
            <a:endParaRPr lang="id-ID" sz="28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312243" y="468343"/>
            <a:ext cx="3250152" cy="392568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Saran</a:t>
            </a:r>
            <a:endParaRPr lang="id-ID" sz="2800" dirty="0"/>
          </a:p>
        </p:txBody>
      </p:sp>
      <p:sp>
        <p:nvSpPr>
          <p:cNvPr id="12" name="Persegi Panjang: Sudut Lengkung 11">
            <a:extLst>
              <a:ext uri="{FF2B5EF4-FFF2-40B4-BE49-F238E27FC236}">
                <a16:creationId xmlns:a16="http://schemas.microsoft.com/office/drawing/2014/main" id="{AD8C5608-F187-9443-4570-4F1361EACC6F}"/>
              </a:ext>
            </a:extLst>
          </p:cNvPr>
          <p:cNvSpPr/>
          <p:nvPr/>
        </p:nvSpPr>
        <p:spPr>
          <a:xfrm>
            <a:off x="952500" y="1193800"/>
            <a:ext cx="10341142" cy="4621902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selanjutnya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disarankan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lain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mencari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bilangan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gelombang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kurva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dispersi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adanya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medan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listrik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misalnya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Fast Fourier Transform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Serta 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selanjutnya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disarankan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numerik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lain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memecahkan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persamaan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Schrodinger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mencari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nilai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eigen dan </a:t>
            </a:r>
            <a:r>
              <a:rPr lang="en-ID" dirty="0" err="1">
                <a:latin typeface="Times New Roman" panose="02020603050405020304" pitchFamily="18" charset="0"/>
                <a:ea typeface="Calibri" panose="020F0502020204030204" pitchFamily="34" charset="0"/>
              </a:rPr>
              <a:t>fungsi</a:t>
            </a: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 eigen.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832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AAAC1-9651-91FD-287E-5DD2BB0DE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92B9ABAF-EA40-CD33-2910-0286489124F7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8E380D6F-BE12-8211-E130-ADB18BC47C87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387B747F-75C1-FC1E-66B0-37408155FC73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135AFCD6-BBE4-AE85-2268-4C23EB517F4B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0A4E805C-B1CC-9E20-5C40-8622B306D647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AFAF389E-94AC-23AB-DDB4-103F88CA69E9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A5B2BDCE-16E1-E22C-F405-42CFDA664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FDC9979D-BEEB-9FB1-4769-454BD631A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981988"/>
            <a:ext cx="5622290" cy="562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53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Kurva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Dispersi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dengan</a:t>
            </a:r>
            <a:r>
              <a:rPr lang="en-US" sz="1600" dirty="0">
                <a:solidFill>
                  <a:schemeClr val="bg1"/>
                </a:solidFill>
              </a:rPr>
              <a:t> Medan Listrik FFT</a:t>
            </a:r>
            <a:endParaRPr lang="id-ID" sz="1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6C692791-2B56-8CFC-1771-87F63395179A}"/>
                  </a:ext>
                </a:extLst>
              </p:cNvPr>
              <p:cNvSpPr txBox="1"/>
              <p:nvPr/>
            </p:nvSpPr>
            <p:spPr>
              <a:xfrm>
                <a:off x="-355600" y="3642749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=1×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 xmlns="">
          <p:sp>
            <p:nvSpPr>
              <p:cNvPr id="14" name="Kotak Teks 13">
                <a:extLst>
                  <a:ext uri="{FF2B5EF4-FFF2-40B4-BE49-F238E27FC236}">
                    <a16:creationId xmlns:a16="http://schemas.microsoft.com/office/drawing/2014/main" id="{6C692791-2B56-8CFC-1771-87F6339517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55600" y="3642749"/>
                <a:ext cx="4454366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F2E6718-70EE-0D4A-E0E8-B05A2C60B645}"/>
                  </a:ext>
                </a:extLst>
              </p:cNvPr>
              <p:cNvSpPr txBox="1"/>
              <p:nvPr/>
            </p:nvSpPr>
            <p:spPr>
              <a:xfrm>
                <a:off x="3638870" y="3626100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=2×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 xmlns="">
          <p:sp>
            <p:nvSpPr>
              <p:cNvPr id="23" name="Kotak Teks 22">
                <a:extLst>
                  <a:ext uri="{FF2B5EF4-FFF2-40B4-BE49-F238E27FC236}">
                    <a16:creationId xmlns:a16="http://schemas.microsoft.com/office/drawing/2014/main" id="{DF2E6718-70EE-0D4A-E0E8-B05A2C60B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870" y="3626100"/>
                <a:ext cx="445436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Kotak Teks 23">
                <a:extLst>
                  <a:ext uri="{FF2B5EF4-FFF2-40B4-BE49-F238E27FC236}">
                    <a16:creationId xmlns:a16="http://schemas.microsoft.com/office/drawing/2014/main" id="{4872061F-58BF-FD92-8AE1-9BACDFEAF23B}"/>
                  </a:ext>
                </a:extLst>
              </p:cNvPr>
              <p:cNvSpPr txBox="1"/>
              <p:nvPr/>
            </p:nvSpPr>
            <p:spPr>
              <a:xfrm>
                <a:off x="8093236" y="3626100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=3×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 xmlns="">
          <p:sp>
            <p:nvSpPr>
              <p:cNvPr id="24" name="Kotak Teks 23">
                <a:extLst>
                  <a:ext uri="{FF2B5EF4-FFF2-40B4-BE49-F238E27FC236}">
                    <a16:creationId xmlns:a16="http://schemas.microsoft.com/office/drawing/2014/main" id="{4872061F-58BF-FD92-8AE1-9BACDFEAF2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3236" y="3626100"/>
                <a:ext cx="4454366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Kotak Teks 24">
                <a:extLst>
                  <a:ext uri="{FF2B5EF4-FFF2-40B4-BE49-F238E27FC236}">
                    <a16:creationId xmlns:a16="http://schemas.microsoft.com/office/drawing/2014/main" id="{D09C9328-19E4-2F25-4F6C-68D77C2433FC}"/>
                  </a:ext>
                </a:extLst>
              </p:cNvPr>
              <p:cNvSpPr txBox="1"/>
              <p:nvPr/>
            </p:nvSpPr>
            <p:spPr>
              <a:xfrm>
                <a:off x="215265" y="6379444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=4×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 xmlns="">
          <p:sp>
            <p:nvSpPr>
              <p:cNvPr id="25" name="Kotak Teks 24">
                <a:extLst>
                  <a:ext uri="{FF2B5EF4-FFF2-40B4-BE49-F238E27FC236}">
                    <a16:creationId xmlns:a16="http://schemas.microsoft.com/office/drawing/2014/main" id="{D09C9328-19E4-2F25-4F6C-68D77C2433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265" y="6379444"/>
                <a:ext cx="4454366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Kotak Teks 25">
                <a:extLst>
                  <a:ext uri="{FF2B5EF4-FFF2-40B4-BE49-F238E27FC236}">
                    <a16:creationId xmlns:a16="http://schemas.microsoft.com/office/drawing/2014/main" id="{6A5D0E1D-D54D-A43D-257D-0E7556C329F0}"/>
                  </a:ext>
                </a:extLst>
              </p:cNvPr>
              <p:cNvSpPr txBox="1"/>
              <p:nvPr/>
            </p:nvSpPr>
            <p:spPr>
              <a:xfrm>
                <a:off x="6374866" y="6332379"/>
                <a:ext cx="4454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𝜀</m:t>
                      </m:r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=5×</m:t>
                      </m:r>
                      <m:sSup>
                        <m:sSupPr>
                          <m:ctrlPr>
                            <a:rPr lang="id-ID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</m:oMath>
                  </m:oMathPara>
                </a14:m>
                <a:endParaRPr lang="id-ID" sz="1600" dirty="0"/>
              </a:p>
            </p:txBody>
          </p:sp>
        </mc:Choice>
        <mc:Fallback xmlns="">
          <p:sp>
            <p:nvSpPr>
              <p:cNvPr id="26" name="Kotak Teks 25">
                <a:extLst>
                  <a:ext uri="{FF2B5EF4-FFF2-40B4-BE49-F238E27FC236}">
                    <a16:creationId xmlns:a16="http://schemas.microsoft.com/office/drawing/2014/main" id="{6A5D0E1D-D54D-A43D-257D-0E7556C32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4866" y="6332379"/>
                <a:ext cx="4454366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ambar 2">
            <a:extLst>
              <a:ext uri="{FF2B5EF4-FFF2-40B4-BE49-F238E27FC236}">
                <a16:creationId xmlns:a16="http://schemas.microsoft.com/office/drawing/2014/main" id="{9AE00069-2EC0-813E-E0DD-2E603301443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425" y="1172968"/>
            <a:ext cx="3743567" cy="2238709"/>
          </a:xfrm>
          <a:prstGeom prst="rect">
            <a:avLst/>
          </a:prstGeom>
        </p:spPr>
      </p:pic>
      <p:pic>
        <p:nvPicPr>
          <p:cNvPr id="16" name="Gambar 15">
            <a:extLst>
              <a:ext uri="{FF2B5EF4-FFF2-40B4-BE49-F238E27FC236}">
                <a16:creationId xmlns:a16="http://schemas.microsoft.com/office/drawing/2014/main" id="{5D8B2110-D2D7-E5A7-29C7-31E970D33A6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98766" y="1172968"/>
            <a:ext cx="3745969" cy="2237369"/>
          </a:xfrm>
          <a:prstGeom prst="rect">
            <a:avLst/>
          </a:prstGeom>
        </p:spPr>
      </p:pic>
      <p:pic>
        <p:nvPicPr>
          <p:cNvPr id="27" name="Gambar 26">
            <a:extLst>
              <a:ext uri="{FF2B5EF4-FFF2-40B4-BE49-F238E27FC236}">
                <a16:creationId xmlns:a16="http://schemas.microsoft.com/office/drawing/2014/main" id="{3BA70524-9F39-9CD6-8C3B-52179E14587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22106" y="1172968"/>
            <a:ext cx="3540778" cy="2108553"/>
          </a:xfrm>
          <a:prstGeom prst="rect">
            <a:avLst/>
          </a:prstGeom>
        </p:spPr>
      </p:pic>
      <p:pic>
        <p:nvPicPr>
          <p:cNvPr id="29" name="Gambar 28">
            <a:extLst>
              <a:ext uri="{FF2B5EF4-FFF2-40B4-BE49-F238E27FC236}">
                <a16:creationId xmlns:a16="http://schemas.microsoft.com/office/drawing/2014/main" id="{C47DD9F5-3734-7F12-9CC1-ECA8282306A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2126" y="3995432"/>
            <a:ext cx="3784600" cy="2281129"/>
          </a:xfrm>
          <a:prstGeom prst="rect">
            <a:avLst/>
          </a:prstGeom>
        </p:spPr>
      </p:pic>
      <p:pic>
        <p:nvPicPr>
          <p:cNvPr id="31" name="Gambar 30">
            <a:extLst>
              <a:ext uri="{FF2B5EF4-FFF2-40B4-BE49-F238E27FC236}">
                <a16:creationId xmlns:a16="http://schemas.microsoft.com/office/drawing/2014/main" id="{7F8D674B-810E-6CFD-6493-75A7C9A8FE4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839459" y="4074829"/>
            <a:ext cx="3784600" cy="226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4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Fungsi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Gelombang</a:t>
            </a:r>
            <a:r>
              <a:rPr lang="en-US" sz="1600" dirty="0">
                <a:solidFill>
                  <a:schemeClr val="bg1"/>
                </a:solidFill>
              </a:rPr>
              <a:t> Tingkat Bawah </a:t>
            </a:r>
            <a:r>
              <a:rPr lang="en-US" sz="1600" dirty="0" err="1">
                <a:solidFill>
                  <a:schemeClr val="bg1"/>
                </a:solidFill>
              </a:rPr>
              <a:t>Nonmedan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796100A8-1315-5961-5090-290E8C9B4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6762"/>
            <a:ext cx="11544300" cy="2541864"/>
          </a:xfrm>
          <a:prstGeom prst="rect">
            <a:avLst/>
          </a:prstGeom>
        </p:spPr>
      </p:pic>
      <p:pic>
        <p:nvPicPr>
          <p:cNvPr id="16" name="Gambar 15">
            <a:extLst>
              <a:ext uri="{FF2B5EF4-FFF2-40B4-BE49-F238E27FC236}">
                <a16:creationId xmlns:a16="http://schemas.microsoft.com/office/drawing/2014/main" id="{4CEE7D9D-B654-89F4-5A47-AB0A20A07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975" y="4914882"/>
            <a:ext cx="4153480" cy="24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0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Fungsi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Gelombang</a:t>
            </a:r>
            <a:r>
              <a:rPr lang="en-US" sz="1600" dirty="0">
                <a:solidFill>
                  <a:schemeClr val="bg1"/>
                </a:solidFill>
              </a:rPr>
              <a:t> Tingkat Atas </a:t>
            </a:r>
            <a:r>
              <a:rPr lang="en-US" sz="1600" dirty="0" err="1">
                <a:solidFill>
                  <a:schemeClr val="bg1"/>
                </a:solidFill>
              </a:rPr>
              <a:t>Nonmedan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12" name="Gambar 11">
            <a:extLst>
              <a:ext uri="{FF2B5EF4-FFF2-40B4-BE49-F238E27FC236}">
                <a16:creationId xmlns:a16="http://schemas.microsoft.com/office/drawing/2014/main" id="{3B458FB7-FB9A-D29C-FA6F-D796092C3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1435394"/>
            <a:ext cx="11910060" cy="2648173"/>
          </a:xfrm>
          <a:prstGeom prst="rect">
            <a:avLst/>
          </a:prstGeom>
        </p:spPr>
      </p:pic>
      <p:pic>
        <p:nvPicPr>
          <p:cNvPr id="18" name="Gambar 17">
            <a:extLst>
              <a:ext uri="{FF2B5EF4-FFF2-40B4-BE49-F238E27FC236}">
                <a16:creationId xmlns:a16="http://schemas.microsoft.com/office/drawing/2014/main" id="{9327B3BC-99CB-F867-7E67-CAC059996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10" y="4271947"/>
            <a:ext cx="4763165" cy="21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941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0FA732AB-09B7-26FE-9E6E-B3A9403824C6}"/>
              </a:ext>
            </a:extLst>
          </p:cNvPr>
          <p:cNvSpPr/>
          <p:nvPr/>
        </p:nvSpPr>
        <p:spPr>
          <a:xfrm>
            <a:off x="0" y="1270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CE9B3B3F-4C37-D7F8-D7F2-F9D7D8B18FCE}"/>
              </a:ext>
            </a:extLst>
          </p:cNvPr>
          <p:cNvSpPr/>
          <p:nvPr/>
        </p:nvSpPr>
        <p:spPr>
          <a:xfrm>
            <a:off x="952500" y="1193800"/>
            <a:ext cx="5143500" cy="4470400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Persegi Panjang: Sudut Lengkung 10">
            <a:extLst>
              <a:ext uri="{FF2B5EF4-FFF2-40B4-BE49-F238E27FC236}">
                <a16:creationId xmlns:a16="http://schemas.microsoft.com/office/drawing/2014/main" id="{2455A9F8-6432-1801-B6A4-8D956722824C}"/>
              </a:ext>
            </a:extLst>
          </p:cNvPr>
          <p:cNvSpPr/>
          <p:nvPr/>
        </p:nvSpPr>
        <p:spPr>
          <a:xfrm>
            <a:off x="6096000" y="1193800"/>
            <a:ext cx="5143500" cy="4470400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Persegi Panjang 12">
            <a:extLst>
              <a:ext uri="{FF2B5EF4-FFF2-40B4-BE49-F238E27FC236}">
                <a16:creationId xmlns:a16="http://schemas.microsoft.com/office/drawing/2014/main" id="{761DC945-9A5E-C0EF-B6E4-35BD95BFC288}"/>
              </a:ext>
            </a:extLst>
          </p:cNvPr>
          <p:cNvSpPr/>
          <p:nvPr/>
        </p:nvSpPr>
        <p:spPr>
          <a:xfrm>
            <a:off x="1054100" y="1651955"/>
            <a:ext cx="10096500" cy="3292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Bagan alur: Konektor 13">
            <a:extLst>
              <a:ext uri="{FF2B5EF4-FFF2-40B4-BE49-F238E27FC236}">
                <a16:creationId xmlns:a16="http://schemas.microsoft.com/office/drawing/2014/main" id="{35C7C752-355F-FA41-3EF3-8A1366E05945}"/>
              </a:ext>
            </a:extLst>
          </p:cNvPr>
          <p:cNvSpPr/>
          <p:nvPr/>
        </p:nvSpPr>
        <p:spPr>
          <a:xfrm>
            <a:off x="4702175" y="1981200"/>
            <a:ext cx="2787650" cy="2806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9CC70B1E-88A7-9D25-7007-CBC860DFF0AB}"/>
              </a:ext>
            </a:extLst>
          </p:cNvPr>
          <p:cNvSpPr txBox="1"/>
          <p:nvPr/>
        </p:nvSpPr>
        <p:spPr>
          <a:xfrm>
            <a:off x="9131300" y="5804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PENDAHULUAN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C0E3F53F-5EE1-BBFD-4F34-3910DEC70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875" y="2238375"/>
            <a:ext cx="2381250" cy="2381250"/>
          </a:xfrm>
          <a:prstGeom prst="rect">
            <a:avLst/>
          </a:prstGeom>
        </p:spPr>
      </p:pic>
      <p:sp>
        <p:nvSpPr>
          <p:cNvPr id="22" name="Paralelogram 21">
            <a:extLst>
              <a:ext uri="{FF2B5EF4-FFF2-40B4-BE49-F238E27FC236}">
                <a16:creationId xmlns:a16="http://schemas.microsoft.com/office/drawing/2014/main" id="{722FE5A0-72B7-5E4B-C497-561320B34739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Kotak Teks 22">
            <a:extLst>
              <a:ext uri="{FF2B5EF4-FFF2-40B4-BE49-F238E27FC236}">
                <a16:creationId xmlns:a16="http://schemas.microsoft.com/office/drawing/2014/main" id="{AEFC2601-DEE3-2792-F460-63964916B722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PENDAHULUAN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4" name="Konektor Lurus 23">
            <a:extLst>
              <a:ext uri="{FF2B5EF4-FFF2-40B4-BE49-F238E27FC236}">
                <a16:creationId xmlns:a16="http://schemas.microsoft.com/office/drawing/2014/main" id="{248F3FEA-F761-8824-3977-934F3CBAAE3F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Konektor Lurus 24">
            <a:extLst>
              <a:ext uri="{FF2B5EF4-FFF2-40B4-BE49-F238E27FC236}">
                <a16:creationId xmlns:a16="http://schemas.microsoft.com/office/drawing/2014/main" id="{85274E49-B9C9-0A53-FC09-2E9124FDB96F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9F48345E-02DE-26AE-2518-8A363C0D534D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ersegi Panjang: Sudut Lengkung 26">
            <a:extLst>
              <a:ext uri="{FF2B5EF4-FFF2-40B4-BE49-F238E27FC236}">
                <a16:creationId xmlns:a16="http://schemas.microsoft.com/office/drawing/2014/main" id="{74F0FF29-C320-95DD-BEE7-0B9CE716D06E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Bagan alur: Konektor 27">
            <a:extLst>
              <a:ext uri="{FF2B5EF4-FFF2-40B4-BE49-F238E27FC236}">
                <a16:creationId xmlns:a16="http://schemas.microsoft.com/office/drawing/2014/main" id="{17AD00E1-B4CE-965F-C168-2ECF22036C87}"/>
              </a:ext>
            </a:extLst>
          </p:cNvPr>
          <p:cNvSpPr/>
          <p:nvPr/>
        </p:nvSpPr>
        <p:spPr>
          <a:xfrm>
            <a:off x="177800" y="1917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9" name="image3.png">
            <a:extLst>
              <a:ext uri="{FF2B5EF4-FFF2-40B4-BE49-F238E27FC236}">
                <a16:creationId xmlns:a16="http://schemas.microsoft.com/office/drawing/2014/main" id="{E91976F5-15F3-CB0D-70FA-432E9A8B42AC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212090" y="12470"/>
            <a:ext cx="515620" cy="508476"/>
          </a:xfrm>
          <a:prstGeom prst="rect">
            <a:avLst/>
          </a:prstGeom>
          <a:ln/>
        </p:spPr>
      </p:pic>
      <p:sp>
        <p:nvSpPr>
          <p:cNvPr id="30" name="Kotak Teks 29">
            <a:extLst>
              <a:ext uri="{FF2B5EF4-FFF2-40B4-BE49-F238E27FC236}">
                <a16:creationId xmlns:a16="http://schemas.microsoft.com/office/drawing/2014/main" id="{61024C69-320E-E43F-0C6B-AD826135918B}"/>
              </a:ext>
            </a:extLst>
          </p:cNvPr>
          <p:cNvSpPr txBox="1"/>
          <p:nvPr/>
        </p:nvSpPr>
        <p:spPr>
          <a:xfrm>
            <a:off x="1804988" y="1611867"/>
            <a:ext cx="25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Rumusan</a:t>
            </a:r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Masalah</a:t>
            </a:r>
            <a:endParaRPr lang="id-ID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3" name="Kotak Teks 32">
            <a:extLst>
              <a:ext uri="{FF2B5EF4-FFF2-40B4-BE49-F238E27FC236}">
                <a16:creationId xmlns:a16="http://schemas.microsoft.com/office/drawing/2014/main" id="{B02B28A7-64F0-F85D-8180-AB7E44423663}"/>
              </a:ext>
            </a:extLst>
          </p:cNvPr>
          <p:cNvSpPr txBox="1"/>
          <p:nvPr/>
        </p:nvSpPr>
        <p:spPr>
          <a:xfrm>
            <a:off x="7873762" y="1611867"/>
            <a:ext cx="25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Batasan </a:t>
            </a:r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Masalah</a:t>
            </a:r>
            <a:endParaRPr lang="id-ID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4" name="Kotak Teks 33">
            <a:extLst>
              <a:ext uri="{FF2B5EF4-FFF2-40B4-BE49-F238E27FC236}">
                <a16:creationId xmlns:a16="http://schemas.microsoft.com/office/drawing/2014/main" id="{E8C302E0-EF33-8286-FAFF-625F3101DB2B}"/>
              </a:ext>
            </a:extLst>
          </p:cNvPr>
          <p:cNvSpPr txBox="1"/>
          <p:nvPr/>
        </p:nvSpPr>
        <p:spPr>
          <a:xfrm>
            <a:off x="957581" y="2060678"/>
            <a:ext cx="3778488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fi-FI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Bagaimana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nilai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eigenvalue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dihasilkan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Filter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Kronig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-Penney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tanpa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adanya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id-ID" sz="16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Bagaimana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pengaruh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perubahan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lebar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penghalang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lebar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pita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energi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id-ID" sz="16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Bagaimana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kurva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dispersi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Kronig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-Penney?</a:t>
            </a:r>
            <a:endParaRPr lang="id-ID" sz="16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Bagaimana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pengaruh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medan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listrik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kurva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dispersi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potensial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Kronig</a:t>
            </a:r>
            <a:r>
              <a:rPr lang="en-ID" sz="16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-Penney?</a:t>
            </a:r>
            <a:endParaRPr lang="id-ID" sz="1600" dirty="0">
              <a:solidFill>
                <a:schemeClr val="bg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Kotak Teks 34">
                <a:extLst>
                  <a:ext uri="{FF2B5EF4-FFF2-40B4-BE49-F238E27FC236}">
                    <a16:creationId xmlns:a16="http://schemas.microsoft.com/office/drawing/2014/main" id="{40E3E707-BD9A-7A75-68D8-3A1221AD68AD}"/>
                  </a:ext>
                </a:extLst>
              </p:cNvPr>
              <p:cNvSpPr txBox="1"/>
              <p:nvPr/>
            </p:nvSpPr>
            <p:spPr>
              <a:xfrm>
                <a:off x="7489825" y="2025171"/>
                <a:ext cx="3546475" cy="3524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just">
                  <a:spcBef>
                    <a:spcPts val="0"/>
                  </a:spcBef>
                  <a:spcAft>
                    <a:spcPts val="600"/>
                  </a:spcAft>
                  <a:buFont typeface="+mj-lt"/>
                  <a:buAutoNum type="arabicPeriod"/>
                </a:pP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Diterapkan pada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sumur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potensial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periodik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satu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dimensi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yaitu</a:t>
                </a:r>
                <a:r>
                  <a:rPr lang="en-ID" sz="1600" dirty="0">
                    <a:solidFill>
                      <a:schemeClr val="bg2"/>
                    </a:solidFill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Kronig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-Penney.</a:t>
                </a:r>
                <a:endParaRPr lang="id-ID" sz="1600" dirty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marR="0" lvl="0" indent="-342900" algn="just">
                  <a:spcBef>
                    <a:spcPts val="0"/>
                  </a:spcBef>
                  <a:spcAft>
                    <a:spcPts val="600"/>
                  </a:spcAft>
                  <a:buFont typeface="+mj-lt"/>
                  <a:buAutoNum type="arabicPeriod"/>
                </a:pP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Metode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numerik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yang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digunakan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adalah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metode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Filter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dengan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variasi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lebar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potensial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penghalang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pada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potensial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Kronig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-Penney.</a:t>
                </a:r>
                <a:endParaRPr lang="id-ID" sz="1600" dirty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marR="0" lvl="0" indent="-342900" algn="just">
                  <a:spcBef>
                    <a:spcPts val="0"/>
                  </a:spcBef>
                  <a:spcAft>
                    <a:spcPts val="600"/>
                  </a:spcAft>
                  <a:buFont typeface="+mj-lt"/>
                  <a:buAutoNum type="arabicPeriod"/>
                </a:pP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Digunakan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satuan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D" sz="1600" i="1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atomic units 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a.u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.).</a:t>
                </a:r>
                <a:endParaRPr lang="id-ID" sz="1600" dirty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Orde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medan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Listrik yang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digunakan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sebesar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D" sz="1600" i="1">
                        <a:solidFill>
                          <a:schemeClr val="bg2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−4</m:t>
                    </m:r>
                  </m:oMath>
                </a14:m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untuk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perhitungan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potensial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Kronig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-Penney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dengan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medan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600" dirty="0" err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listrik</a:t>
                </a:r>
                <a:r>
                  <a:rPr lang="en-ID" sz="1600" dirty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  <a:endParaRPr lang="en-US" sz="1600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35" name="Kotak Teks 34">
                <a:extLst>
                  <a:ext uri="{FF2B5EF4-FFF2-40B4-BE49-F238E27FC236}">
                    <a16:creationId xmlns:a16="http://schemas.microsoft.com/office/drawing/2014/main" id="{40E3E707-BD9A-7A75-68D8-3A1221AD68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9825" y="2025171"/>
                <a:ext cx="3546475" cy="3524042"/>
              </a:xfrm>
              <a:prstGeom prst="rect">
                <a:avLst/>
              </a:prstGeom>
              <a:blipFill>
                <a:blip r:embed="rId5"/>
                <a:stretch>
                  <a:fillRect l="-688" t="-519" r="-1033" b="-1211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189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Fungsi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Gelombang</a:t>
            </a:r>
            <a:r>
              <a:rPr lang="en-US" sz="1600" dirty="0">
                <a:solidFill>
                  <a:schemeClr val="bg1"/>
                </a:solidFill>
              </a:rPr>
              <a:t> Tingkat Bawah </a:t>
            </a:r>
            <a:r>
              <a:rPr lang="en-US" sz="1600" dirty="0" err="1">
                <a:solidFill>
                  <a:schemeClr val="bg1"/>
                </a:solidFill>
              </a:rPr>
              <a:t>medan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1506F96D-D84C-3652-51B0-B8279875C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1307034"/>
            <a:ext cx="9439275" cy="2121966"/>
          </a:xfrm>
          <a:prstGeom prst="rect">
            <a:avLst/>
          </a:prstGeom>
        </p:spPr>
      </p:pic>
      <p:pic>
        <p:nvPicPr>
          <p:cNvPr id="16" name="Gambar 15">
            <a:extLst>
              <a:ext uri="{FF2B5EF4-FFF2-40B4-BE49-F238E27FC236}">
                <a16:creationId xmlns:a16="http://schemas.microsoft.com/office/drawing/2014/main" id="{F53919F6-3C77-D586-4DA4-490480CA5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85" y="4285845"/>
            <a:ext cx="9518650" cy="2049078"/>
          </a:xfrm>
          <a:prstGeom prst="rect">
            <a:avLst/>
          </a:prstGeom>
        </p:spPr>
      </p:pic>
      <p:pic>
        <p:nvPicPr>
          <p:cNvPr id="19" name="Gambar 18">
            <a:extLst>
              <a:ext uri="{FF2B5EF4-FFF2-40B4-BE49-F238E27FC236}">
                <a16:creationId xmlns:a16="http://schemas.microsoft.com/office/drawing/2014/main" id="{0410766D-16C4-43EC-71B1-26A9FE68D4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" y="6473610"/>
            <a:ext cx="4887007" cy="181000"/>
          </a:xfrm>
          <a:prstGeom prst="rect">
            <a:avLst/>
          </a:prstGeom>
        </p:spPr>
      </p:pic>
      <p:pic>
        <p:nvPicPr>
          <p:cNvPr id="21" name="Gambar 20">
            <a:extLst>
              <a:ext uri="{FF2B5EF4-FFF2-40B4-BE49-F238E27FC236}">
                <a16:creationId xmlns:a16="http://schemas.microsoft.com/office/drawing/2014/main" id="{28031C53-1EC9-EDF4-5893-AC1E78C44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161" y="3567687"/>
            <a:ext cx="4315427" cy="24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33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45E9A258-8676-0535-95D4-DB7A4AB65FE1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66988399-DB2B-AABC-1BA9-635D7E7B1348}"/>
              </a:ext>
            </a:extLst>
          </p:cNvPr>
          <p:cNvSpPr/>
          <p:nvPr/>
        </p:nvSpPr>
        <p:spPr>
          <a:xfrm>
            <a:off x="180975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FFD5C4A1-90D1-041C-9CA6-03966F22F85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5265" y="64632"/>
            <a:ext cx="515620" cy="508476"/>
          </a:xfrm>
          <a:prstGeom prst="rect">
            <a:avLst/>
          </a:prstGeom>
          <a:ln/>
        </p:spPr>
      </p:pic>
      <p:sp>
        <p:nvSpPr>
          <p:cNvPr id="7" name="Persegi Panjang 6">
            <a:extLst>
              <a:ext uri="{FF2B5EF4-FFF2-40B4-BE49-F238E27FC236}">
                <a16:creationId xmlns:a16="http://schemas.microsoft.com/office/drawing/2014/main" id="{0E180F4F-C0B4-DB50-B45C-85166F6A0DED}"/>
              </a:ext>
            </a:extLst>
          </p:cNvPr>
          <p:cNvSpPr/>
          <p:nvPr/>
        </p:nvSpPr>
        <p:spPr>
          <a:xfrm>
            <a:off x="8934450" y="0"/>
            <a:ext cx="3257550" cy="5084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3A4701B4-9B9D-5672-B425-FCA7A2ACF111}"/>
              </a:ext>
            </a:extLst>
          </p:cNvPr>
          <p:cNvSpPr txBox="1"/>
          <p:nvPr/>
        </p:nvSpPr>
        <p:spPr>
          <a:xfrm>
            <a:off x="9064149" y="-14744"/>
            <a:ext cx="2937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HASIL &amp; PEMBAHASAN</a:t>
            </a:r>
            <a:endParaRPr lang="id-ID" sz="2000" dirty="0">
              <a:solidFill>
                <a:schemeClr val="bg1"/>
              </a:solidFill>
            </a:endParaRPr>
          </a:p>
        </p:txBody>
      </p:sp>
      <p:cxnSp>
        <p:nvCxnSpPr>
          <p:cNvPr id="9" name="Konektor Lurus 8">
            <a:extLst>
              <a:ext uri="{FF2B5EF4-FFF2-40B4-BE49-F238E27FC236}">
                <a16:creationId xmlns:a16="http://schemas.microsoft.com/office/drawing/2014/main" id="{E835CEBF-0CFF-FFC0-369E-87C0B78E9586}"/>
              </a:ext>
            </a:extLst>
          </p:cNvPr>
          <p:cNvCxnSpPr>
            <a:cxnSpLocks/>
          </p:cNvCxnSpPr>
          <p:nvPr/>
        </p:nvCxnSpPr>
        <p:spPr>
          <a:xfrm flipH="1">
            <a:off x="1333500" y="254238"/>
            <a:ext cx="7600950" cy="39652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Konektor Lurus 9">
            <a:extLst>
              <a:ext uri="{FF2B5EF4-FFF2-40B4-BE49-F238E27FC236}">
                <a16:creationId xmlns:a16="http://schemas.microsoft.com/office/drawing/2014/main" id="{AF5BECA1-054C-6E33-B7AC-4FDE2C729B1D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Konektor Lurus 10">
            <a:extLst>
              <a:ext uri="{FF2B5EF4-FFF2-40B4-BE49-F238E27FC236}">
                <a16:creationId xmlns:a16="http://schemas.microsoft.com/office/drawing/2014/main" id="{6A2EF743-DDA1-A00B-ACA9-91C770BFA6EB}"/>
              </a:ext>
            </a:extLst>
          </p:cNvPr>
          <p:cNvCxnSpPr>
            <a:cxnSpLocks/>
          </p:cNvCxnSpPr>
          <p:nvPr/>
        </p:nvCxnSpPr>
        <p:spPr>
          <a:xfrm>
            <a:off x="-355600" y="686458"/>
            <a:ext cx="1308100" cy="0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22F41F01-BDCF-0305-E4FE-C0D42FA598F8}"/>
              </a:ext>
            </a:extLst>
          </p:cNvPr>
          <p:cNvSpPr/>
          <p:nvPr/>
        </p:nvSpPr>
        <p:spPr>
          <a:xfrm>
            <a:off x="1126014" y="475452"/>
            <a:ext cx="4383405" cy="4220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Kotak Teks 14">
            <a:extLst>
              <a:ext uri="{FF2B5EF4-FFF2-40B4-BE49-F238E27FC236}">
                <a16:creationId xmlns:a16="http://schemas.microsoft.com/office/drawing/2014/main" id="{55C5FFA6-95BB-3ED8-16F7-5CFF607E6418}"/>
              </a:ext>
            </a:extLst>
          </p:cNvPr>
          <p:cNvSpPr txBox="1"/>
          <p:nvPr/>
        </p:nvSpPr>
        <p:spPr>
          <a:xfrm>
            <a:off x="935514" y="490174"/>
            <a:ext cx="4454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Fungsi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Gelombang</a:t>
            </a:r>
            <a:r>
              <a:rPr lang="en-US" sz="1600" dirty="0">
                <a:solidFill>
                  <a:schemeClr val="bg1"/>
                </a:solidFill>
              </a:rPr>
              <a:t> Tingkat Bawah </a:t>
            </a:r>
            <a:r>
              <a:rPr lang="en-US" sz="1600" dirty="0" err="1">
                <a:solidFill>
                  <a:schemeClr val="bg1"/>
                </a:solidFill>
              </a:rPr>
              <a:t>medan</a:t>
            </a:r>
            <a:endParaRPr lang="id-ID" sz="1600" dirty="0">
              <a:solidFill>
                <a:schemeClr val="bg1"/>
              </a:solidFill>
            </a:endParaRP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63A061D4-AA9C-6319-6D8C-C86F79173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" y="1559196"/>
            <a:ext cx="9505950" cy="2069101"/>
          </a:xfrm>
          <a:prstGeom prst="rect">
            <a:avLst/>
          </a:prstGeom>
        </p:spPr>
      </p:pic>
      <p:pic>
        <p:nvPicPr>
          <p:cNvPr id="14" name="Gambar 13">
            <a:extLst>
              <a:ext uri="{FF2B5EF4-FFF2-40B4-BE49-F238E27FC236}">
                <a16:creationId xmlns:a16="http://schemas.microsoft.com/office/drawing/2014/main" id="{ED39C93D-6FE3-C8E5-3D36-05A0AE63A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58" y="4232798"/>
            <a:ext cx="9776322" cy="2132011"/>
          </a:xfrm>
          <a:prstGeom prst="rect">
            <a:avLst/>
          </a:prstGeom>
        </p:spPr>
      </p:pic>
      <p:pic>
        <p:nvPicPr>
          <p:cNvPr id="17" name="Gambar 16">
            <a:extLst>
              <a:ext uri="{FF2B5EF4-FFF2-40B4-BE49-F238E27FC236}">
                <a16:creationId xmlns:a16="http://schemas.microsoft.com/office/drawing/2014/main" id="{565DEDAE-7FB7-6CAF-6019-E313C06AB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75" y="6454557"/>
            <a:ext cx="4553585" cy="219106"/>
          </a:xfrm>
          <a:prstGeom prst="rect">
            <a:avLst/>
          </a:prstGeom>
        </p:spPr>
      </p:pic>
      <p:pic>
        <p:nvPicPr>
          <p:cNvPr id="19" name="Gambar 18">
            <a:extLst>
              <a:ext uri="{FF2B5EF4-FFF2-40B4-BE49-F238E27FC236}">
                <a16:creationId xmlns:a16="http://schemas.microsoft.com/office/drawing/2014/main" id="{FE2D5517-AA2C-395A-4F9E-0E3D0EB35B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885" y="3775195"/>
            <a:ext cx="4372585" cy="22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2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53678-694D-2C6D-FD12-5BE84BED4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101B3F1B-B3DF-0468-8AE0-DB06FDE8445B}"/>
              </a:ext>
            </a:extLst>
          </p:cNvPr>
          <p:cNvSpPr/>
          <p:nvPr/>
        </p:nvSpPr>
        <p:spPr>
          <a:xfrm>
            <a:off x="0" y="1270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189AF43E-78FD-87F0-BB3D-BC97E44C3338}"/>
              </a:ext>
            </a:extLst>
          </p:cNvPr>
          <p:cNvSpPr/>
          <p:nvPr/>
        </p:nvSpPr>
        <p:spPr>
          <a:xfrm>
            <a:off x="952500" y="1193800"/>
            <a:ext cx="5143500" cy="4470400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Persegi Panjang: Sudut Lengkung 10">
            <a:extLst>
              <a:ext uri="{FF2B5EF4-FFF2-40B4-BE49-F238E27FC236}">
                <a16:creationId xmlns:a16="http://schemas.microsoft.com/office/drawing/2014/main" id="{53D3A3CC-295A-E69F-E10E-4F847AA43E99}"/>
              </a:ext>
            </a:extLst>
          </p:cNvPr>
          <p:cNvSpPr/>
          <p:nvPr/>
        </p:nvSpPr>
        <p:spPr>
          <a:xfrm>
            <a:off x="6096000" y="1193800"/>
            <a:ext cx="5143500" cy="4470400"/>
          </a:xfrm>
          <a:prstGeom prst="roundRect">
            <a:avLst>
              <a:gd name="adj" fmla="val 1887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Persegi Panjang 12">
            <a:extLst>
              <a:ext uri="{FF2B5EF4-FFF2-40B4-BE49-F238E27FC236}">
                <a16:creationId xmlns:a16="http://schemas.microsoft.com/office/drawing/2014/main" id="{EC575223-B952-39DF-B5F0-1AFA66E885C4}"/>
              </a:ext>
            </a:extLst>
          </p:cNvPr>
          <p:cNvSpPr/>
          <p:nvPr/>
        </p:nvSpPr>
        <p:spPr>
          <a:xfrm>
            <a:off x="1054100" y="1651955"/>
            <a:ext cx="10096500" cy="3292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Bagan alur: Konektor 13">
            <a:extLst>
              <a:ext uri="{FF2B5EF4-FFF2-40B4-BE49-F238E27FC236}">
                <a16:creationId xmlns:a16="http://schemas.microsoft.com/office/drawing/2014/main" id="{3A06E627-531F-376B-86E0-F09C16A98C9B}"/>
              </a:ext>
            </a:extLst>
          </p:cNvPr>
          <p:cNvSpPr/>
          <p:nvPr/>
        </p:nvSpPr>
        <p:spPr>
          <a:xfrm>
            <a:off x="4702175" y="1981200"/>
            <a:ext cx="2787650" cy="2806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Kotak Teks 16">
            <a:extLst>
              <a:ext uri="{FF2B5EF4-FFF2-40B4-BE49-F238E27FC236}">
                <a16:creationId xmlns:a16="http://schemas.microsoft.com/office/drawing/2014/main" id="{9A8EB2B1-54EA-CEE8-DCFF-17257E53F4BC}"/>
              </a:ext>
            </a:extLst>
          </p:cNvPr>
          <p:cNvSpPr txBox="1"/>
          <p:nvPr/>
        </p:nvSpPr>
        <p:spPr>
          <a:xfrm>
            <a:off x="9131300" y="5804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PENDAHULUAN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Paralelogram 21">
            <a:extLst>
              <a:ext uri="{FF2B5EF4-FFF2-40B4-BE49-F238E27FC236}">
                <a16:creationId xmlns:a16="http://schemas.microsoft.com/office/drawing/2014/main" id="{7ED7300F-F9D0-6188-33C7-E63FB558B6A8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Kotak Teks 22">
            <a:extLst>
              <a:ext uri="{FF2B5EF4-FFF2-40B4-BE49-F238E27FC236}">
                <a16:creationId xmlns:a16="http://schemas.microsoft.com/office/drawing/2014/main" id="{820A01DC-F24E-2969-A0CA-AAD9222D44CD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PENDAHULUAN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4" name="Konektor Lurus 23">
            <a:extLst>
              <a:ext uri="{FF2B5EF4-FFF2-40B4-BE49-F238E27FC236}">
                <a16:creationId xmlns:a16="http://schemas.microsoft.com/office/drawing/2014/main" id="{12592740-AC7E-D779-4666-B0D7AEBBE4C8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Konektor Lurus 24">
            <a:extLst>
              <a:ext uri="{FF2B5EF4-FFF2-40B4-BE49-F238E27FC236}">
                <a16:creationId xmlns:a16="http://schemas.microsoft.com/office/drawing/2014/main" id="{AE9E3533-FA13-8B56-92BE-369948325188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A16E1643-77B9-B491-1C75-E1EA5F4576D1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ersegi Panjang: Sudut Lengkung 26">
            <a:extLst>
              <a:ext uri="{FF2B5EF4-FFF2-40B4-BE49-F238E27FC236}">
                <a16:creationId xmlns:a16="http://schemas.microsoft.com/office/drawing/2014/main" id="{B095DF82-E997-2D7F-6F6B-8FFEEA3A1402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Bagan alur: Konektor 27">
            <a:extLst>
              <a:ext uri="{FF2B5EF4-FFF2-40B4-BE49-F238E27FC236}">
                <a16:creationId xmlns:a16="http://schemas.microsoft.com/office/drawing/2014/main" id="{0229EDBF-D163-8B82-3F14-F9472AB9DC00}"/>
              </a:ext>
            </a:extLst>
          </p:cNvPr>
          <p:cNvSpPr/>
          <p:nvPr/>
        </p:nvSpPr>
        <p:spPr>
          <a:xfrm>
            <a:off x="177800" y="1917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9" name="image3.png">
            <a:extLst>
              <a:ext uri="{FF2B5EF4-FFF2-40B4-BE49-F238E27FC236}">
                <a16:creationId xmlns:a16="http://schemas.microsoft.com/office/drawing/2014/main" id="{F487E18E-08D3-AFE6-7187-9C7AE18CE728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2090" y="12470"/>
            <a:ext cx="515620" cy="508476"/>
          </a:xfrm>
          <a:prstGeom prst="rect">
            <a:avLst/>
          </a:prstGeom>
          <a:ln/>
        </p:spPr>
      </p:pic>
      <p:sp>
        <p:nvSpPr>
          <p:cNvPr id="30" name="Kotak Teks 29">
            <a:extLst>
              <a:ext uri="{FF2B5EF4-FFF2-40B4-BE49-F238E27FC236}">
                <a16:creationId xmlns:a16="http://schemas.microsoft.com/office/drawing/2014/main" id="{32E645A9-DD26-C1A0-E277-AC94D2065798}"/>
              </a:ext>
            </a:extLst>
          </p:cNvPr>
          <p:cNvSpPr txBox="1"/>
          <p:nvPr/>
        </p:nvSpPr>
        <p:spPr>
          <a:xfrm>
            <a:off x="1804988" y="1611867"/>
            <a:ext cx="25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Tujuan</a:t>
            </a:r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penelitian</a:t>
            </a:r>
            <a:endParaRPr lang="id-ID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3" name="Kotak Teks 32">
            <a:extLst>
              <a:ext uri="{FF2B5EF4-FFF2-40B4-BE49-F238E27FC236}">
                <a16:creationId xmlns:a16="http://schemas.microsoft.com/office/drawing/2014/main" id="{7B42C5AE-1697-4E8E-097E-154A76965B6A}"/>
              </a:ext>
            </a:extLst>
          </p:cNvPr>
          <p:cNvSpPr txBox="1"/>
          <p:nvPr/>
        </p:nvSpPr>
        <p:spPr>
          <a:xfrm>
            <a:off x="7873762" y="1611867"/>
            <a:ext cx="25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Manfaat</a:t>
            </a:r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penelitian</a:t>
            </a:r>
            <a:endParaRPr lang="id-ID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4" name="Kotak Teks 33">
            <a:extLst>
              <a:ext uri="{FF2B5EF4-FFF2-40B4-BE49-F238E27FC236}">
                <a16:creationId xmlns:a16="http://schemas.microsoft.com/office/drawing/2014/main" id="{C8649C53-B132-2A20-C94A-DD7165936A15}"/>
              </a:ext>
            </a:extLst>
          </p:cNvPr>
          <p:cNvSpPr txBox="1"/>
          <p:nvPr/>
        </p:nvSpPr>
        <p:spPr>
          <a:xfrm>
            <a:off x="991156" y="2065900"/>
            <a:ext cx="3753880" cy="3513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nilai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eigenvalue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Kronig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-Penney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tanpa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Filter.</a:t>
            </a:r>
            <a:endParaRPr lang="id-ID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pengaruh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lebar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penghalang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penerapan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listrik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Kronig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-Penney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lebar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pita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energi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id-ID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kurva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dispersi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potensial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Kronig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-Penney.</a:t>
            </a:r>
            <a:endParaRPr lang="id-ID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Mengetahui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pengaruh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medan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Listrik pada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kurva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dispersi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potensial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Kronig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-Penney.</a:t>
            </a:r>
            <a:endParaRPr lang="id-ID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Kotak Teks 34">
            <a:extLst>
              <a:ext uri="{FF2B5EF4-FFF2-40B4-BE49-F238E27FC236}">
                <a16:creationId xmlns:a16="http://schemas.microsoft.com/office/drawing/2014/main" id="{CE1C237F-7D9D-538D-2FF7-32A29D45E023}"/>
              </a:ext>
            </a:extLst>
          </p:cNvPr>
          <p:cNvSpPr txBox="1"/>
          <p:nvPr/>
        </p:nvSpPr>
        <p:spPr>
          <a:xfrm>
            <a:off x="7480299" y="1996381"/>
            <a:ext cx="35464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diterapkan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menentukan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i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eigenvalue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pita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energi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sumur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potensial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Kronig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-Penney.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Sehingga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membentuk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pemahaman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terkait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nilai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fisis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Solusi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persamaan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Schrodinger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Filter. Nilai </a:t>
            </a:r>
            <a:r>
              <a:rPr lang="en-ID" sz="1800" i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eigenvalue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digunakan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mengamati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variasi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pita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energi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terbentuk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setiap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keadaan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sumur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sehingga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didapatkan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kurva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dispersi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potensial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dicari</a:t>
            </a:r>
            <a:r>
              <a:rPr lang="en-ID" sz="18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6D96842-0EB5-42E1-1BA7-954757269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57762" y="2230081"/>
            <a:ext cx="2241858" cy="224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6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308B1-2F44-8CBF-A62E-13ADCA2B5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375C2188-1D92-7E34-727D-722363CA8933}"/>
              </a:ext>
            </a:extLst>
          </p:cNvPr>
          <p:cNvSpPr/>
          <p:nvPr/>
        </p:nvSpPr>
        <p:spPr>
          <a:xfrm>
            <a:off x="7454900" y="215900"/>
            <a:ext cx="4737100" cy="65024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Bagan alur: Konektor 4">
            <a:extLst>
              <a:ext uri="{FF2B5EF4-FFF2-40B4-BE49-F238E27FC236}">
                <a16:creationId xmlns:a16="http://schemas.microsoft.com/office/drawing/2014/main" id="{5859D47F-A2F7-D8C4-0BBB-51C10D9F2D04}"/>
              </a:ext>
            </a:extLst>
          </p:cNvPr>
          <p:cNvSpPr/>
          <p:nvPr/>
        </p:nvSpPr>
        <p:spPr>
          <a:xfrm>
            <a:off x="5886450" y="1752600"/>
            <a:ext cx="3136900" cy="30607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image3.png">
            <a:extLst>
              <a:ext uri="{FF2B5EF4-FFF2-40B4-BE49-F238E27FC236}">
                <a16:creationId xmlns:a16="http://schemas.microsoft.com/office/drawing/2014/main" id="{AE69E6EB-B372-9681-363C-20372E39971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21070" y="1853921"/>
            <a:ext cx="2867660" cy="2858057"/>
          </a:xfrm>
          <a:prstGeom prst="rect">
            <a:avLst/>
          </a:prstGeom>
          <a:ln/>
        </p:spPr>
      </p:pic>
      <p:sp>
        <p:nvSpPr>
          <p:cNvPr id="8" name="Persegi Panjang: Sudut Lengkung 7">
            <a:extLst>
              <a:ext uri="{FF2B5EF4-FFF2-40B4-BE49-F238E27FC236}">
                <a16:creationId xmlns:a16="http://schemas.microsoft.com/office/drawing/2014/main" id="{90BA009D-E806-3889-F68F-FA988C7B116E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Bagan alur: Konektor 8">
            <a:extLst>
              <a:ext uri="{FF2B5EF4-FFF2-40B4-BE49-F238E27FC236}">
                <a16:creationId xmlns:a16="http://schemas.microsoft.com/office/drawing/2014/main" id="{B5414E32-4828-8AE8-A0AD-ADBFB9C1A6E4}"/>
              </a:ext>
            </a:extLst>
          </p:cNvPr>
          <p:cNvSpPr/>
          <p:nvPr/>
        </p:nvSpPr>
        <p:spPr>
          <a:xfrm>
            <a:off x="127000" y="64632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D8BA77DB-B1B4-08E8-CED5-1BA54D42D930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1290" y="64632"/>
            <a:ext cx="515620" cy="508476"/>
          </a:xfrm>
          <a:prstGeom prst="rect">
            <a:avLst/>
          </a:prstGeom>
          <a:ln/>
        </p:spPr>
      </p:pic>
      <p:sp>
        <p:nvSpPr>
          <p:cNvPr id="11" name="Kotak Teks 10">
            <a:extLst>
              <a:ext uri="{FF2B5EF4-FFF2-40B4-BE49-F238E27FC236}">
                <a16:creationId xmlns:a16="http://schemas.microsoft.com/office/drawing/2014/main" id="{0DE3E34D-F3AB-D2D6-FE13-177294F89CDB}"/>
              </a:ext>
            </a:extLst>
          </p:cNvPr>
          <p:cNvSpPr txBox="1"/>
          <p:nvPr/>
        </p:nvSpPr>
        <p:spPr>
          <a:xfrm>
            <a:off x="419100" y="4330115"/>
            <a:ext cx="6901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BAB  II</a:t>
            </a:r>
          </a:p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TINJAUAN PUSTAKA</a:t>
            </a:r>
            <a:endParaRPr lang="id-ID" sz="5400" dirty="0">
              <a:solidFill>
                <a:schemeClr val="accent4">
                  <a:lumMod val="7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0695C4D3-AFC2-F496-C487-1523EDED9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3350" y="26532"/>
            <a:ext cx="6615568" cy="6615568"/>
          </a:xfrm>
          <a:prstGeom prst="rect">
            <a:avLst/>
          </a:prstGeom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465F522A-6F9B-D202-3686-4F6F1F70D1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355637"/>
            <a:ext cx="41656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1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D86FB048-DEED-8DA1-EA68-FEAC5BCAA301}"/>
              </a:ext>
            </a:extLst>
          </p:cNvPr>
          <p:cNvSpPr/>
          <p:nvPr/>
        </p:nvSpPr>
        <p:spPr>
          <a:xfrm>
            <a:off x="-1" y="19664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7" name="Persegi Panjang: Sudut Lengkung 6">
            <a:extLst>
              <a:ext uri="{FF2B5EF4-FFF2-40B4-BE49-F238E27FC236}">
                <a16:creationId xmlns:a16="http://schemas.microsoft.com/office/drawing/2014/main" id="{B2797803-355C-B6AD-5707-DD1C7949DCEB}"/>
              </a:ext>
            </a:extLst>
          </p:cNvPr>
          <p:cNvSpPr/>
          <p:nvPr/>
        </p:nvSpPr>
        <p:spPr>
          <a:xfrm>
            <a:off x="-1229201" y="64633"/>
            <a:ext cx="2133600" cy="49530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Bagan alur: Konektor 7">
            <a:extLst>
              <a:ext uri="{FF2B5EF4-FFF2-40B4-BE49-F238E27FC236}">
                <a16:creationId xmlns:a16="http://schemas.microsoft.com/office/drawing/2014/main" id="{7930BE73-CEA6-E281-DC18-8755BD69D0A7}"/>
              </a:ext>
            </a:extLst>
          </p:cNvPr>
          <p:cNvSpPr/>
          <p:nvPr/>
        </p:nvSpPr>
        <p:spPr>
          <a:xfrm>
            <a:off x="247650" y="64633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9" name="image3.png">
            <a:extLst>
              <a:ext uri="{FF2B5EF4-FFF2-40B4-BE49-F238E27FC236}">
                <a16:creationId xmlns:a16="http://schemas.microsoft.com/office/drawing/2014/main" id="{3C4B6D43-4147-9B2C-E9B7-E822941134C7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81940" y="58045"/>
            <a:ext cx="515620" cy="508476"/>
          </a:xfrm>
          <a:prstGeom prst="rect">
            <a:avLst/>
          </a:prstGeom>
          <a:ln/>
        </p:spPr>
      </p:pic>
      <p:sp>
        <p:nvSpPr>
          <p:cNvPr id="10" name="Persegi Panjang: Sudut Lengkung 9">
            <a:extLst>
              <a:ext uri="{FF2B5EF4-FFF2-40B4-BE49-F238E27FC236}">
                <a16:creationId xmlns:a16="http://schemas.microsoft.com/office/drawing/2014/main" id="{38C079EE-CC56-E4AE-EC87-33595521E141}"/>
              </a:ext>
            </a:extLst>
          </p:cNvPr>
          <p:cNvSpPr/>
          <p:nvPr/>
        </p:nvSpPr>
        <p:spPr>
          <a:xfrm>
            <a:off x="-4460240" y="1524720"/>
            <a:ext cx="9154633" cy="5039390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Paralelogram 12">
            <a:extLst>
              <a:ext uri="{FF2B5EF4-FFF2-40B4-BE49-F238E27FC236}">
                <a16:creationId xmlns:a16="http://schemas.microsoft.com/office/drawing/2014/main" id="{AF3870D0-A103-E706-1E31-9688CDC7B420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Kotak Teks 13">
            <a:extLst>
              <a:ext uri="{FF2B5EF4-FFF2-40B4-BE49-F238E27FC236}">
                <a16:creationId xmlns:a16="http://schemas.microsoft.com/office/drawing/2014/main" id="{4D3D2B95-34C5-26DF-87AD-3EC6E29C2ECC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TINJAUAN PUSTAKA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Konektor Lurus 14">
            <a:extLst>
              <a:ext uri="{FF2B5EF4-FFF2-40B4-BE49-F238E27FC236}">
                <a16:creationId xmlns:a16="http://schemas.microsoft.com/office/drawing/2014/main" id="{C2543771-07F8-9DD3-2BC4-4002C8847CDD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Konektor Lurus 15">
            <a:extLst>
              <a:ext uri="{FF2B5EF4-FFF2-40B4-BE49-F238E27FC236}">
                <a16:creationId xmlns:a16="http://schemas.microsoft.com/office/drawing/2014/main" id="{F45E3DDE-78F0-C7DC-0BCF-0B708985C8E1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Konektor Lurus 16">
            <a:extLst>
              <a:ext uri="{FF2B5EF4-FFF2-40B4-BE49-F238E27FC236}">
                <a16:creationId xmlns:a16="http://schemas.microsoft.com/office/drawing/2014/main" id="{19864B33-C349-67EC-0D95-4D49CD240015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Kotak Teks 17">
                <a:extLst>
                  <a:ext uri="{FF2B5EF4-FFF2-40B4-BE49-F238E27FC236}">
                    <a16:creationId xmlns:a16="http://schemas.microsoft.com/office/drawing/2014/main" id="{445893BD-C8D0-AB4A-38D4-9E6E4428642E}"/>
                  </a:ext>
                </a:extLst>
              </p:cNvPr>
              <p:cNvSpPr txBox="1"/>
              <p:nvPr/>
            </p:nvSpPr>
            <p:spPr>
              <a:xfrm>
                <a:off x="4909514" y="1562011"/>
                <a:ext cx="7067364" cy="342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id-ID" dirty="0">
                    <a:solidFill>
                      <a:schemeClr val="accent5">
                        <a:lumMod val="50000"/>
                      </a:schemeClr>
                    </a:solidFill>
                  </a:rPr>
                  <a:t>Persamaan ini merupakan perumusan matematis untuk mempelajari sistem mekanika kuantum. Dasar persamaan </a:t>
                </a:r>
                <a:r>
                  <a:rPr lang="id-ID" dirty="0" err="1">
                    <a:solidFill>
                      <a:schemeClr val="accent5">
                        <a:lumMod val="50000"/>
                      </a:schemeClr>
                    </a:solidFill>
                  </a:rPr>
                  <a:t>Schr</a:t>
                </a:r>
                <a:r>
                  <a:rPr lang="az-Cyrl-AZ" dirty="0">
                    <a:solidFill>
                      <a:schemeClr val="accent5">
                        <a:lumMod val="50000"/>
                      </a:schemeClr>
                    </a:solidFill>
                  </a:rPr>
                  <a:t>ӧ</a:t>
                </a:r>
                <a:r>
                  <a:rPr lang="id-ID" dirty="0" err="1">
                    <a:solidFill>
                      <a:schemeClr val="accent5">
                        <a:lumMod val="50000"/>
                      </a:schemeClr>
                    </a:solidFill>
                  </a:rPr>
                  <a:t>dinger</a:t>
                </a:r>
                <a:r>
                  <a:rPr lang="id-ID" dirty="0">
                    <a:solidFill>
                      <a:schemeClr val="accent5">
                        <a:lumMod val="50000"/>
                      </a:schemeClr>
                    </a:solidFill>
                  </a:rPr>
                  <a:t> yaitu mengacu pada prinsip mekanika klasik yang dinyatakan dengan persamaan </a:t>
                </a:r>
                <a:r>
                  <a:rPr lang="id-ID" dirty="0" err="1">
                    <a:solidFill>
                      <a:schemeClr val="accent5">
                        <a:lumMod val="50000"/>
                      </a:schemeClr>
                    </a:solidFill>
                  </a:rPr>
                  <a:t>Hamiltonian</a:t>
                </a:r>
                <a:r>
                  <a:rPr lang="id-ID" dirty="0">
                    <a:solidFill>
                      <a:schemeClr val="accent5">
                        <a:lumMod val="50000"/>
                      </a:schemeClr>
                    </a:solidFill>
                  </a:rPr>
                  <a:t>. </a:t>
                </a:r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:r>
                  <a:rPr lang="en-US" dirty="0">
                    <a:solidFill>
                      <a:schemeClr val="accent5">
                        <a:lumMod val="50000"/>
                      </a:schemeClr>
                    </a:solidFill>
                  </a:rPr>
                  <a:t>			</a:t>
                </a:r>
              </a:p>
              <a:p>
                <a:pPr algn="just"/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:r>
                  <a:rPr lang="en-US" dirty="0">
                    <a:solidFill>
                      <a:schemeClr val="accent5">
                        <a:lumMod val="50000"/>
                      </a:schemeClr>
                    </a:solidFill>
                  </a:rPr>
                  <a:t>		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e>
                    </m:acc>
                    <m:r>
                      <a:rPr lang="en-US" i="1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𝜓</m:t>
                    </m:r>
                    <m:r>
                      <a:rPr lang="en-US" b="0" i="1" smtClean="0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en-US" i="1">
                        <a:solidFill>
                          <a:schemeClr val="accent5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𝜓</m:t>
                    </m:r>
                  </m:oMath>
                </a14:m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d-ID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id-ID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ℏ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f>
                        <m:fPr>
                          <m:ctrlPr>
                            <a:rPr lang="id-ID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id-ID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d-ID" i="1" smtClean="0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num>
                        <m:den>
                          <m:r>
                            <a:rPr lang="en-US" i="1" smtClean="0">
                              <a:solidFill>
                                <a:schemeClr val="accent5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id-ID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chemeClr val="accent5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i="1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+</m:t>
                      </m:r>
                      <m:r>
                        <a:rPr lang="en-US" i="1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i="1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r>
                        <a:rPr lang="en-US" sz="1800" b="0" i="1" smtClean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smtClean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en-US" sz="1800" i="1" smtClean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𝜓</m:t>
                      </m:r>
                    </m:oMath>
                  </m:oMathPara>
                </a14:m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 algn="just"/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8" name="Kotak Teks 17">
                <a:extLst>
                  <a:ext uri="{FF2B5EF4-FFF2-40B4-BE49-F238E27FC236}">
                    <a16:creationId xmlns:a16="http://schemas.microsoft.com/office/drawing/2014/main" id="{445893BD-C8D0-AB4A-38D4-9E6E442864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514" y="1562011"/>
                <a:ext cx="7067364" cy="3425553"/>
              </a:xfrm>
              <a:prstGeom prst="rect">
                <a:avLst/>
              </a:prstGeom>
              <a:blipFill>
                <a:blip r:embed="rId3"/>
                <a:stretch>
                  <a:fillRect l="-690" t="-890" r="-690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Kotak Teks 19">
            <a:extLst>
              <a:ext uri="{FF2B5EF4-FFF2-40B4-BE49-F238E27FC236}">
                <a16:creationId xmlns:a16="http://schemas.microsoft.com/office/drawing/2014/main" id="{E4DDEB7E-3CC8-3413-7580-3E1DFA6781C9}"/>
              </a:ext>
            </a:extLst>
          </p:cNvPr>
          <p:cNvSpPr txBox="1"/>
          <p:nvPr/>
        </p:nvSpPr>
        <p:spPr>
          <a:xfrm>
            <a:off x="831850" y="1592718"/>
            <a:ext cx="2689024" cy="690898"/>
          </a:xfrm>
          <a:prstGeom prst="rect">
            <a:avLst/>
          </a:prstGeom>
          <a:noFill/>
        </p:spPr>
        <p:txBody>
          <a:bodyPr wrap="square" rtlCol="0">
            <a:prstTxWarp prst="textChevron">
              <a:avLst>
                <a:gd name="adj" fmla="val 45822"/>
              </a:avLst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Schrodinger</a:t>
            </a:r>
            <a:endParaRPr lang="id-ID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22F7D42-72A5-AC77-6DA6-FF2142765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399" y="2702747"/>
            <a:ext cx="4473753" cy="268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4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438C-1E3B-98B3-01E4-8AB5DFBA5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rsegi Panjang 12">
            <a:extLst>
              <a:ext uri="{FF2B5EF4-FFF2-40B4-BE49-F238E27FC236}">
                <a16:creationId xmlns:a16="http://schemas.microsoft.com/office/drawing/2014/main" id="{050F929B-5438-779A-BCAD-5D62D6DA22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67B8B08A-1231-5AEC-DA64-C85862DFE6F6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TINJAUAN PUSTAKA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Bagan alur: Konektor 18">
            <a:extLst>
              <a:ext uri="{FF2B5EF4-FFF2-40B4-BE49-F238E27FC236}">
                <a16:creationId xmlns:a16="http://schemas.microsoft.com/office/drawing/2014/main" id="{28456DA9-0B0F-FEFA-AA3E-1DB8FC7D549C}"/>
              </a:ext>
            </a:extLst>
          </p:cNvPr>
          <p:cNvSpPr/>
          <p:nvPr/>
        </p:nvSpPr>
        <p:spPr>
          <a:xfrm>
            <a:off x="279400" y="66769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0" name="image3.png">
            <a:extLst>
              <a:ext uri="{FF2B5EF4-FFF2-40B4-BE49-F238E27FC236}">
                <a16:creationId xmlns:a16="http://schemas.microsoft.com/office/drawing/2014/main" id="{B2963EF3-11EF-DD60-4B9D-2406AFCA525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13690" y="60181"/>
            <a:ext cx="515620" cy="508476"/>
          </a:xfrm>
          <a:prstGeom prst="rect">
            <a:avLst/>
          </a:prstGeom>
          <a:ln/>
        </p:spPr>
      </p:pic>
      <p:cxnSp>
        <p:nvCxnSpPr>
          <p:cNvPr id="23" name="Konektor Lurus 22">
            <a:extLst>
              <a:ext uri="{FF2B5EF4-FFF2-40B4-BE49-F238E27FC236}">
                <a16:creationId xmlns:a16="http://schemas.microsoft.com/office/drawing/2014/main" id="{B2DC7D87-8B3F-21B5-65E3-E9E804469C73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 23">
            <a:extLst>
              <a:ext uri="{FF2B5EF4-FFF2-40B4-BE49-F238E27FC236}">
                <a16:creationId xmlns:a16="http://schemas.microsoft.com/office/drawing/2014/main" id="{E6A95D10-166E-8E84-76DC-4FB4B44A2D4A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Kotak Teks 24">
            <a:extLst>
              <a:ext uri="{FF2B5EF4-FFF2-40B4-BE49-F238E27FC236}">
                <a16:creationId xmlns:a16="http://schemas.microsoft.com/office/drawing/2014/main" id="{EF9B627D-6D64-A560-FA45-453CEED46AE2}"/>
              </a:ext>
            </a:extLst>
          </p:cNvPr>
          <p:cNvSpPr txBox="1"/>
          <p:nvPr/>
        </p:nvSpPr>
        <p:spPr>
          <a:xfrm>
            <a:off x="9093200" y="2030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TINJAUAN PUSTAKA</a:t>
            </a:r>
            <a:endParaRPr lang="id-ID" sz="2000" dirty="0">
              <a:solidFill>
                <a:srgbClr val="002060"/>
              </a:solidFill>
              <a:latin typeface="+mj-lt"/>
            </a:endParaRPr>
          </a:p>
        </p:txBody>
      </p: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D2F5FB5F-61D8-ABDC-8FE6-5FBB9B9581F8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Konektor Lurus 26">
            <a:extLst>
              <a:ext uri="{FF2B5EF4-FFF2-40B4-BE49-F238E27FC236}">
                <a16:creationId xmlns:a16="http://schemas.microsoft.com/office/drawing/2014/main" id="{CDA7DFB3-CA51-2832-3E63-80E16FC41976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ambar 1">
            <a:extLst>
              <a:ext uri="{FF2B5EF4-FFF2-40B4-BE49-F238E27FC236}">
                <a16:creationId xmlns:a16="http://schemas.microsoft.com/office/drawing/2014/main" id="{C694D77D-B438-1DFB-8779-2943CAB820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04"/>
          <a:stretch/>
        </p:blipFill>
        <p:spPr bwMode="auto">
          <a:xfrm>
            <a:off x="7246816" y="3838968"/>
            <a:ext cx="4332926" cy="25251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2B926F9D-179E-54C7-0437-D6783ED33D4B}"/>
                  </a:ext>
                </a:extLst>
              </p:cNvPr>
              <p:cNvSpPr txBox="1"/>
              <p:nvPr/>
            </p:nvSpPr>
            <p:spPr>
              <a:xfrm>
                <a:off x="162442" y="1372915"/>
                <a:ext cx="11341100" cy="294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d-ID" sz="180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id-ID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d-ID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id-ID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id-ID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d-ID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  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𝑢𝑛𝑡𝑢𝑘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</m:e>
                          <m:e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0,  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𝑢𝑛𝑡𝑢𝑘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𝑄𝐷</m:t>
                                </m:r>
                              </m:sub>
                            </m:sSub>
                            <m: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.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id-ID" sz="1800" i="1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−(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𝜖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𝑄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f>
                              <m:f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1−</m:t>
                                </m:r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𝜖</m:t>
                                </m:r>
                              </m:e>
                            </m:d>
                          </m:e>
                          <m:sup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1/2</m:t>
                            </m:r>
                          </m:sup>
                        </m:sSup>
                      </m:den>
                    </m:f>
                    <m:func>
                      <m:funcPr>
                        <m:ctrlPr>
                          <a:rPr lang="id-ID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sinh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𝜇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𝜖</m:t>
                                    </m:r>
                                  </m:e>
                                </m:d>
                              </m:e>
                              <m:sup>
                                <m:f>
                                  <m:f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e>
                        </m:d>
                        <m:func>
                          <m:func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𝑄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𝜖</m:t>
                                    </m:r>
                                  </m:e>
                                  <m:sup>
                                    <m:f>
                                      <m:f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sup>
                                </m:sSup>
                              </m:e>
                            </m:d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unc>
                              <m:func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cosh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𝜇</m:t>
                                    </m:r>
                                    <m:sSub>
                                      <m:sSub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𝐵</m:t>
                                        </m:r>
                                      </m:sub>
                                    </m:sSub>
                                    <m:sSup>
                                      <m:sSup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</m:t>
                                            </m:r>
                                            <m:r>
                                              <a:rPr lang="en-US" sz="1800" b="0" i="1" smtClean="0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𝜖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f>
                                          <m:f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p>
                                    </m:sSup>
                                  </m:e>
                                </m:d>
                              </m:e>
                            </m:func>
                            <m:func>
                              <m:func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𝑄</m:t>
                                        </m:r>
                                      </m:sub>
                                    </m:sSub>
                                    <m:sSup>
                                      <m:sSup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𝜖</m:t>
                                        </m:r>
                                      </m:e>
                                      <m:sup>
                                        <m:f>
                                          <m:f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p>
                                    </m:sSup>
                                  </m:e>
                                </m:d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𝑘</m:t>
                                        </m:r>
                                        <m:sSub>
                                          <m:sSub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𝐿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𝑄𝐷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1+</m:t>
                                            </m:r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</m:func>
                              </m:e>
                            </m:func>
                          </m:e>
                        </m:func>
                      </m:e>
                    </m:func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untuk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𝜖</m:t>
                    </m:r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&lt;1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	</a:t>
                </a:r>
                <a:endParaRPr lang="id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just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id-ID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−(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𝜖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𝑄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𝐵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f>
                              <m:f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sSup>
                          <m:sSup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𝜖</m:t>
                                </m:r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1/2</m:t>
                            </m:r>
                          </m:sup>
                        </m:sSup>
                      </m:den>
                    </m:f>
                    <m:func>
                      <m:funcPr>
                        <m:ctrlPr>
                          <a:rPr lang="id-ID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𝜇</m:t>
                            </m:r>
                            <m:sSub>
                              <m:sSub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𝜖</m:t>
                                    </m:r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e>
                              <m:sup>
                                <m:f>
                                  <m:f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e>
                        </m:d>
                        <m:func>
                          <m:funcPr>
                            <m:ctrlPr>
                              <a:rPr lang="id-ID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𝑄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𝜖</m:t>
                                    </m:r>
                                  </m:e>
                                  <m:sup>
                                    <m:f>
                                      <m:f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sup>
                                </m:sSup>
                              </m:e>
                            </m:d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unc>
                              <m:func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𝜇</m:t>
                                    </m:r>
                                    <m:sSub>
                                      <m:sSub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𝐵</m:t>
                                        </m:r>
                                      </m:sub>
                                    </m:sSub>
                                    <m:sSup>
                                      <m:sSup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𝜖</m:t>
                                            </m:r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−1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f>
                                          <m:f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p>
                                    </m:sSup>
                                  </m:e>
                                </m:d>
                              </m:e>
                            </m:func>
                            <m:func>
                              <m:funcPr>
                                <m:ctrlPr>
                                  <a:rPr lang="id-ID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𝐴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𝑄</m:t>
                                        </m:r>
                                      </m:sub>
                                    </m:sSub>
                                    <m:sSup>
                                      <m:sSupPr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𝜖</m:t>
                                        </m:r>
                                      </m:e>
                                      <m:sup>
                                        <m:f>
                                          <m:f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</m:den>
                                        </m:f>
                                      </m:sup>
                                    </m:sSup>
                                  </m:e>
                                </m:d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id-ID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id-ID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bg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𝑘</m:t>
                                        </m:r>
                                        <m:sSub>
                                          <m:sSub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𝐿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𝑄𝐷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id-ID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1+</m:t>
                                            </m:r>
                                            <m:r>
                                              <a:rPr lang="en-US" sz="1800" i="1">
                                                <a:solidFill>
                                                  <a:schemeClr val="bg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</m:func>
                              </m:e>
                            </m:func>
                          </m:e>
                        </m:func>
                      </m:e>
                    </m:func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untuk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𝜖</m:t>
                    </m:r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&gt;1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	</a:t>
                </a:r>
                <a:endParaRPr lang="id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id-ID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id-ID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</m:t>
                                </m:r>
                              </m:sub>
                            </m:sSub>
                          </m:e>
                        </m:d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d-ID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𝜇</m:t>
                            </m:r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func>
                          <m:funcPr>
                            <m:ctrlPr>
                              <a:rPr lang="id-ID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d-ID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𝑄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</m:e>
                        </m:func>
                      </m:e>
                    </m:func>
                    <m:func>
                      <m:funcPr>
                        <m:ctrlPr>
                          <a:rPr lang="id-ID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id-ID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sSub>
                              <m:sSub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𝑄𝐷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id-ID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1+</m:t>
                                </m:r>
                                <m:r>
                                  <a:rPr lang="en-US" sz="1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</a:t>
                </a:r>
                <a:r>
                  <a:rPr lang="en-US" sz="18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untuk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𝜖</m:t>
                    </m:r>
                    <m:r>
                      <a:rPr lang="en-US" sz="18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endParaRPr lang="id-ID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2B926F9D-179E-54C7-0437-D6783ED33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442" y="1372915"/>
                <a:ext cx="11341100" cy="2949077"/>
              </a:xfrm>
              <a:prstGeom prst="rect">
                <a:avLst/>
              </a:prstGeom>
              <a:blipFill>
                <a:blip r:embed="rId4"/>
                <a:stretch>
                  <a:fillRect r="-430" b="-207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Persegi Panjang 4">
            <a:extLst>
              <a:ext uri="{FF2B5EF4-FFF2-40B4-BE49-F238E27FC236}">
                <a16:creationId xmlns:a16="http://schemas.microsoft.com/office/drawing/2014/main" id="{BC84B734-E936-38AD-D79C-2A9B7302578F}"/>
              </a:ext>
            </a:extLst>
          </p:cNvPr>
          <p:cNvSpPr/>
          <p:nvPr/>
        </p:nvSpPr>
        <p:spPr>
          <a:xfrm>
            <a:off x="0" y="814054"/>
            <a:ext cx="12192000" cy="5588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A3EC155F-6D1D-114D-E3CB-0205A58A2C63}"/>
              </a:ext>
            </a:extLst>
          </p:cNvPr>
          <p:cNvSpPr txBox="1"/>
          <p:nvPr/>
        </p:nvSpPr>
        <p:spPr>
          <a:xfrm>
            <a:off x="3496624" y="699817"/>
            <a:ext cx="8521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accent4"/>
                </a:solidFill>
                <a:latin typeface="Arial Black" panose="020B0A04020102020204" pitchFamily="34" charset="0"/>
              </a:rPr>
              <a:t>Kronig</a:t>
            </a:r>
            <a:r>
              <a:rPr lang="en-US" sz="4000" dirty="0">
                <a:solidFill>
                  <a:schemeClr val="accent4"/>
                </a:solidFill>
                <a:latin typeface="Arial Black" panose="020B0A04020102020204" pitchFamily="34" charset="0"/>
              </a:rPr>
              <a:t> Penney</a:t>
            </a:r>
            <a:endParaRPr lang="id-ID" sz="4000" dirty="0">
              <a:solidFill>
                <a:schemeClr val="accent4"/>
              </a:solidFill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Kotak Teks 3">
                <a:extLst>
                  <a:ext uri="{FF2B5EF4-FFF2-40B4-BE49-F238E27FC236}">
                    <a16:creationId xmlns:a16="http://schemas.microsoft.com/office/drawing/2014/main" id="{FB31BDE8-051E-E88A-00F2-9AAAC9E3549F}"/>
                  </a:ext>
                </a:extLst>
              </p:cNvPr>
              <p:cNvSpPr txBox="1"/>
              <p:nvPr/>
            </p:nvSpPr>
            <p:spPr>
              <a:xfrm>
                <a:off x="9555162" y="6420471"/>
                <a:ext cx="25558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𝐴𝑙𝑦</m:t>
                          </m:r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&amp; </m:t>
                          </m:r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𝑁𝑎𝑠𝑟</m:t>
                          </m:r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 2014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id-ID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Kotak Teks 3">
                <a:extLst>
                  <a:ext uri="{FF2B5EF4-FFF2-40B4-BE49-F238E27FC236}">
                    <a16:creationId xmlns:a16="http://schemas.microsoft.com/office/drawing/2014/main" id="{FB31BDE8-051E-E88A-00F2-9AAAC9E354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5162" y="6420471"/>
                <a:ext cx="2555875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417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438C-1E3B-98B3-01E4-8AB5DFBA5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rsegi Panjang 12">
            <a:extLst>
              <a:ext uri="{FF2B5EF4-FFF2-40B4-BE49-F238E27FC236}">
                <a16:creationId xmlns:a16="http://schemas.microsoft.com/office/drawing/2014/main" id="{050F929B-5438-779A-BCAD-5D62D6DA22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67B8B08A-1231-5AEC-DA64-C85862DFE6F6}"/>
              </a:ext>
            </a:extLst>
          </p:cNvPr>
          <p:cNvSpPr txBox="1"/>
          <p:nvPr/>
        </p:nvSpPr>
        <p:spPr>
          <a:xfrm>
            <a:off x="9321800" y="66769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TINJAUAN PUSTAKA</a:t>
            </a:r>
            <a:endParaRPr lang="id-ID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Bagan alur: Konektor 18">
            <a:extLst>
              <a:ext uri="{FF2B5EF4-FFF2-40B4-BE49-F238E27FC236}">
                <a16:creationId xmlns:a16="http://schemas.microsoft.com/office/drawing/2014/main" id="{28456DA9-0B0F-FEFA-AA3E-1DB8FC7D549C}"/>
              </a:ext>
            </a:extLst>
          </p:cNvPr>
          <p:cNvSpPr/>
          <p:nvPr/>
        </p:nvSpPr>
        <p:spPr>
          <a:xfrm>
            <a:off x="279400" y="66769"/>
            <a:ext cx="584200" cy="4953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0" name="image3.png">
            <a:extLst>
              <a:ext uri="{FF2B5EF4-FFF2-40B4-BE49-F238E27FC236}">
                <a16:creationId xmlns:a16="http://schemas.microsoft.com/office/drawing/2014/main" id="{B2963EF3-11EF-DD60-4B9D-2406AFCA525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13690" y="60181"/>
            <a:ext cx="515620" cy="508476"/>
          </a:xfrm>
          <a:prstGeom prst="rect">
            <a:avLst/>
          </a:prstGeom>
          <a:ln/>
        </p:spPr>
      </p:pic>
      <p:cxnSp>
        <p:nvCxnSpPr>
          <p:cNvPr id="23" name="Konektor Lurus 22">
            <a:extLst>
              <a:ext uri="{FF2B5EF4-FFF2-40B4-BE49-F238E27FC236}">
                <a16:creationId xmlns:a16="http://schemas.microsoft.com/office/drawing/2014/main" id="{B2DC7D87-8B3F-21B5-65E3-E9E804469C73}"/>
              </a:ext>
            </a:extLst>
          </p:cNvPr>
          <p:cNvCxnSpPr>
            <a:cxnSpLocks/>
          </p:cNvCxnSpPr>
          <p:nvPr/>
        </p:nvCxnSpPr>
        <p:spPr>
          <a:xfrm flipH="1">
            <a:off x="1333500" y="293890"/>
            <a:ext cx="769620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 23">
            <a:extLst>
              <a:ext uri="{FF2B5EF4-FFF2-40B4-BE49-F238E27FC236}">
                <a16:creationId xmlns:a16="http://schemas.microsoft.com/office/drawing/2014/main" id="{E6A95D10-166E-8E84-76DC-4FB4B44A2D4A}"/>
              </a:ext>
            </a:extLst>
          </p:cNvPr>
          <p:cNvSpPr/>
          <p:nvPr/>
        </p:nvSpPr>
        <p:spPr>
          <a:xfrm rot="10800000">
            <a:off x="8940800" y="58045"/>
            <a:ext cx="3632200" cy="40592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Kotak Teks 24">
            <a:extLst>
              <a:ext uri="{FF2B5EF4-FFF2-40B4-BE49-F238E27FC236}">
                <a16:creationId xmlns:a16="http://schemas.microsoft.com/office/drawing/2014/main" id="{EF9B627D-6D64-A560-FA45-453CEED46AE2}"/>
              </a:ext>
            </a:extLst>
          </p:cNvPr>
          <p:cNvSpPr txBox="1"/>
          <p:nvPr/>
        </p:nvSpPr>
        <p:spPr>
          <a:xfrm>
            <a:off x="9093200" y="20305"/>
            <a:ext cx="302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TINJAUAN PUSTAKA</a:t>
            </a:r>
            <a:endParaRPr lang="id-ID" sz="2000" dirty="0">
              <a:solidFill>
                <a:srgbClr val="002060"/>
              </a:solidFill>
              <a:latin typeface="+mj-lt"/>
            </a:endParaRPr>
          </a:p>
        </p:txBody>
      </p:sp>
      <p:cxnSp>
        <p:nvCxnSpPr>
          <p:cNvPr id="26" name="Konektor Lurus 25">
            <a:extLst>
              <a:ext uri="{FF2B5EF4-FFF2-40B4-BE49-F238E27FC236}">
                <a16:creationId xmlns:a16="http://schemas.microsoft.com/office/drawing/2014/main" id="{D2F5FB5F-61D8-ABDC-8FE6-5FBB9B9581F8}"/>
              </a:ext>
            </a:extLst>
          </p:cNvPr>
          <p:cNvCxnSpPr>
            <a:cxnSpLocks/>
          </p:cNvCxnSpPr>
          <p:nvPr/>
        </p:nvCxnSpPr>
        <p:spPr>
          <a:xfrm flipH="1">
            <a:off x="952500" y="293890"/>
            <a:ext cx="387509" cy="39256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Konektor Lurus 26">
            <a:extLst>
              <a:ext uri="{FF2B5EF4-FFF2-40B4-BE49-F238E27FC236}">
                <a16:creationId xmlns:a16="http://schemas.microsoft.com/office/drawing/2014/main" id="{CDA7DFB3-CA51-2832-3E63-80E16FC41976}"/>
              </a:ext>
            </a:extLst>
          </p:cNvPr>
          <p:cNvCxnSpPr>
            <a:cxnSpLocks/>
          </p:cNvCxnSpPr>
          <p:nvPr/>
        </p:nvCxnSpPr>
        <p:spPr>
          <a:xfrm>
            <a:off x="-142399" y="686458"/>
            <a:ext cx="1094899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2B926F9D-179E-54C7-0437-D6783ED33D4B}"/>
                  </a:ext>
                </a:extLst>
              </p:cNvPr>
              <p:cNvSpPr txBox="1"/>
              <p:nvPr/>
            </p:nvSpPr>
            <p:spPr>
              <a:xfrm>
                <a:off x="162442" y="1474866"/>
                <a:ext cx="11341100" cy="2346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d-ID" sz="280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id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id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id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id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  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𝑢𝑛𝑡𝑢𝑘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sub>
                            </m:sSub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</m:e>
                          <m:e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0,  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𝑢𝑛𝑡𝑢𝑘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d-ID" sz="2800" i="1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𝑄𝐷</m:t>
                                </m:r>
                              </m:sub>
                            </m:sSub>
                            <m:r>
                              <a:rPr lang="id-ID" sz="2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.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</a:t>
                </a:r>
              </a:p>
              <a:p>
                <a:endParaRPr lang="en-US" sz="2800" dirty="0">
                  <a:solidFill>
                    <a:schemeClr val="bg1"/>
                  </a:solidFill>
                </a:endParaRPr>
              </a:p>
              <a:p>
                <a:r>
                  <a:rPr lang="en-US" sz="2800" dirty="0">
                    <a:solidFill>
                      <a:schemeClr val="bg1"/>
                    </a:solidFill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d-ID" sz="2800" i="1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b>
                        <m:r>
                          <a:rPr lang="en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𝑡𝑜𝑡</m:t>
                        </m:r>
                      </m:sub>
                    </m:sSub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𝑉</m:t>
                    </m:r>
                    <m:d>
                      <m:dPr>
                        <m:ctrlPr>
                          <a:rPr lang="id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D" sz="2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𝑒</m:t>
                    </m:r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𝜀</m:t>
                    </m:r>
                    <m:r>
                      <a:rPr lang="en-ID" sz="2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ID" sz="28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Kotak Teks 2">
                <a:extLst>
                  <a:ext uri="{FF2B5EF4-FFF2-40B4-BE49-F238E27FC236}">
                    <a16:creationId xmlns:a16="http://schemas.microsoft.com/office/drawing/2014/main" id="{2B926F9D-179E-54C7-0437-D6783ED33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442" y="1474866"/>
                <a:ext cx="11341100" cy="2346155"/>
              </a:xfrm>
              <a:prstGeom prst="rect">
                <a:avLst/>
              </a:prstGeom>
              <a:blipFill>
                <a:blip r:embed="rId3"/>
                <a:stretch>
                  <a:fillRect b="-5974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Persegi Panjang 4">
            <a:extLst>
              <a:ext uri="{FF2B5EF4-FFF2-40B4-BE49-F238E27FC236}">
                <a16:creationId xmlns:a16="http://schemas.microsoft.com/office/drawing/2014/main" id="{BC84B734-E936-38AD-D79C-2A9B7302578F}"/>
              </a:ext>
            </a:extLst>
          </p:cNvPr>
          <p:cNvSpPr/>
          <p:nvPr/>
        </p:nvSpPr>
        <p:spPr>
          <a:xfrm>
            <a:off x="0" y="814054"/>
            <a:ext cx="12192000" cy="5588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A3EC155F-6D1D-114D-E3CB-0205A58A2C63}"/>
              </a:ext>
            </a:extLst>
          </p:cNvPr>
          <p:cNvSpPr txBox="1"/>
          <p:nvPr/>
        </p:nvSpPr>
        <p:spPr>
          <a:xfrm>
            <a:off x="1835150" y="784036"/>
            <a:ext cx="8521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accent4"/>
                </a:solidFill>
                <a:latin typeface="Arial Black" panose="020B0A04020102020204" pitchFamily="34" charset="0"/>
              </a:rPr>
              <a:t>Kronig</a:t>
            </a:r>
            <a:r>
              <a:rPr lang="en-US" sz="3200" dirty="0">
                <a:solidFill>
                  <a:schemeClr val="accent4"/>
                </a:solidFill>
                <a:latin typeface="Arial Black" panose="020B0A04020102020204" pitchFamily="34" charset="0"/>
              </a:rPr>
              <a:t> Penney </a:t>
            </a:r>
            <a:r>
              <a:rPr lang="en-US" sz="3200" dirty="0" err="1">
                <a:solidFill>
                  <a:schemeClr val="accent4"/>
                </a:solidFill>
                <a:latin typeface="Arial Black" panose="020B0A04020102020204" pitchFamily="34" charset="0"/>
              </a:rPr>
              <a:t>dengan</a:t>
            </a:r>
            <a:r>
              <a:rPr lang="en-US" sz="3200" dirty="0">
                <a:solidFill>
                  <a:schemeClr val="accent4"/>
                </a:solidFill>
                <a:latin typeface="Arial Black" panose="020B0A04020102020204" pitchFamily="34" charset="0"/>
              </a:rPr>
              <a:t> Medan Listrik</a:t>
            </a:r>
            <a:endParaRPr lang="id-ID" sz="3200" dirty="0">
              <a:solidFill>
                <a:schemeClr val="accent4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Gambar 3">
            <a:extLst>
              <a:ext uri="{FF2B5EF4-FFF2-40B4-BE49-F238E27FC236}">
                <a16:creationId xmlns:a16="http://schemas.microsoft.com/office/drawing/2014/main" id="{947CE7B9-FCF4-AA27-06B8-78902F7E3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90" b="6131"/>
          <a:stretch/>
        </p:blipFill>
        <p:spPr bwMode="auto">
          <a:xfrm>
            <a:off x="6341586" y="1858956"/>
            <a:ext cx="5238156" cy="42860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3578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9795</TotalTime>
  <Words>1680</Words>
  <Application>Microsoft Office PowerPoint</Application>
  <PresentationFormat>Layar Lebar</PresentationFormat>
  <Paragraphs>397</Paragraphs>
  <Slides>41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12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41</vt:i4>
      </vt:variant>
    </vt:vector>
  </HeadingPairs>
  <TitlesOfParts>
    <vt:vector size="54" baseType="lpstr">
      <vt:lpstr>Adobe Gothic Std B</vt:lpstr>
      <vt:lpstr>Kozuka Gothic Pr6N R</vt:lpstr>
      <vt:lpstr>Kozuka Gothic Pro R</vt:lpstr>
      <vt:lpstr>Adobe Garamond Pro Bold</vt:lpstr>
      <vt:lpstr>Arial</vt:lpstr>
      <vt:lpstr>Arial Black</vt:lpstr>
      <vt:lpstr>Calibri</vt:lpstr>
      <vt:lpstr>Calibri Light</vt:lpstr>
      <vt:lpstr>Cambria Math</vt:lpstr>
      <vt:lpstr>Tahoma</vt:lpstr>
      <vt:lpstr>Times New Roman</vt:lpstr>
      <vt:lpstr>Wingdings</vt:lpstr>
      <vt:lpstr>Tema Office</vt:lpstr>
      <vt:lpstr>PRESENTATION Seminar  Hasil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Seminar  Proposal</dc:title>
  <dc:creator>Citra Bening</dc:creator>
  <cp:lastModifiedBy>Citra Bening</cp:lastModifiedBy>
  <cp:revision>53</cp:revision>
  <cp:lastPrinted>2024-02-18T15:03:08Z</cp:lastPrinted>
  <dcterms:created xsi:type="dcterms:W3CDTF">2024-02-16T16:01:01Z</dcterms:created>
  <dcterms:modified xsi:type="dcterms:W3CDTF">2024-06-11T03:20:37Z</dcterms:modified>
</cp:coreProperties>
</file>

<file path=docProps/thumbnail.jpeg>
</file>